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07" r:id="rId2"/>
    <p:sldId id="436" r:id="rId3"/>
    <p:sldId id="428" r:id="rId4"/>
    <p:sldId id="414" r:id="rId5"/>
    <p:sldId id="439" r:id="rId6"/>
    <p:sldId id="440" r:id="rId7"/>
    <p:sldId id="441" r:id="rId8"/>
    <p:sldId id="438" r:id="rId9"/>
    <p:sldId id="435" r:id="rId10"/>
    <p:sldId id="434" r:id="rId11"/>
    <p:sldId id="424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(section à supprimer)" id="{FD6A30E8-EEA5-459A-948B-AEE5245AB6AE}">
          <p14:sldIdLst>
            <p14:sldId id="407"/>
            <p14:sldId id="436"/>
            <p14:sldId id="428"/>
            <p14:sldId id="414"/>
            <p14:sldId id="439"/>
            <p14:sldId id="440"/>
            <p14:sldId id="441"/>
            <p14:sldId id="438"/>
            <p14:sldId id="435"/>
            <p14:sldId id="434"/>
            <p14:sldId id="42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5749"/>
    <a:srgbClr val="036AFF"/>
    <a:srgbClr val="F75749"/>
    <a:srgbClr val="00337E"/>
    <a:srgbClr val="003E9A"/>
    <a:srgbClr val="004FC4"/>
    <a:srgbClr val="C06954"/>
    <a:srgbClr val="A9CDE4"/>
    <a:srgbClr val="C7A06D"/>
    <a:srgbClr val="123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45" autoAdjust="0"/>
    <p:restoredTop sz="96005" autoAdjust="0"/>
  </p:normalViewPr>
  <p:slideViewPr>
    <p:cSldViewPr snapToGrid="0">
      <p:cViewPr>
        <p:scale>
          <a:sx n="77" d="100"/>
          <a:sy n="77" d="100"/>
        </p:scale>
        <p:origin x="342" y="12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116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D43FA75-C9EC-5FCA-E05C-8BBA7514BB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C735F7F-35DC-2911-BDEE-A86DBC0F8D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E096A-D15F-4EE5-892A-C1A65C55468E}" type="datetimeFigureOut">
              <a:rPr lang="fr-CA" smtClean="0"/>
              <a:t>2024-10-17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22FBE0F-7B8B-0A4F-4081-D083AA1DC4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BF47B8F-87DD-094A-A40F-D38341C8DE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E7C72-289F-42AC-B281-ECFE37E2F15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8429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ECAF3-3D02-47ED-8238-B8D033CBE7FB}" type="datetimeFigureOut">
              <a:rPr lang="fr-CA" smtClean="0"/>
              <a:t>2024-10-17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ADBAA-463F-4686-882C-0B539D9BEB3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23550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ADBAA-463F-4686-882C-0B539D9BEB3A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71151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ADBAA-463F-4686-882C-0B539D9BEB3A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0491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ADBAA-463F-4686-882C-0B539D9BEB3A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8873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ADBAA-463F-4686-882C-0B539D9BEB3A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3655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8A34F8-0176-21F9-6D39-60FB949EA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85DAB10-B0C7-0CFB-A7C8-27053C465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6630A1-2753-864A-DF54-81BD3854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F43973-BF55-82C6-67E0-2CBA9C270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C8D81F-A5AE-CFC0-6A6D-62F71770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9351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1CACDA-5DC5-5B68-ED9B-86396DC4D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0C38AC9-AA46-7CFE-BAD3-9B04A576F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5CA720-45BD-AF3F-4E52-D3C528A7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B14EE3-C6D6-A23F-7021-33B55949D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3692E2-9628-5576-888C-7E123405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2238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E6453AA-755B-FEBC-AEC3-E8DB601D22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0014CA-971B-B827-AFBB-FE318D65E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19BDA1-E34E-6C98-B3EE-F3313173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CFB863-2DD3-AB82-7AAD-626D10FA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10F822-3C7C-D3B5-B13B-595CD2E3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57471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726E62-432D-E597-EE18-179040E60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AE6A93-8C90-5869-7FCF-82D053E1B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76C7EF-9BA1-E8AC-8A39-88642ADC3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56BA44-801E-2A82-4834-A55B01A97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66AA1B-FA34-8A03-B4A0-4C876A0B2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8061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28F717-0946-6760-5F1D-8386FCA8D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402DE6-ECB2-D387-BDC8-55743E826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84ECB3-F957-773B-0D91-1D4B6A534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E58A63-134D-0292-0CD6-EB0561E44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B84C1C-90D4-DBBB-E916-0B0DD937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78044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DCA66B-44A1-CBC4-6D34-02DE830A6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63B34F-87D3-831C-D447-805CB58C0D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DC8DCF-4C98-92D3-8ABE-03D85AADB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803BD6-998E-2BFE-3432-A13598DD6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D92723-D95B-0AFB-6ECD-C601677ED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A4031F-781A-D1CE-836C-F30894368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954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69FC62-4F0E-EAE5-6189-AF3F3D04B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D1E1E8-2071-1A4A-F3F2-74176FB77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61BE3C-79FF-51F1-3C4D-45471C477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A0A99EC-1E26-8D0D-16E4-319AF30C8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E69065A-9906-EE33-5292-A61100C174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506D97B-05F0-4AB4-D9B7-FD91AAA49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5B95BAF-F2DC-3B63-D42A-27745F63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55ED9EF-F3DD-F478-C26E-BBF484BD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8295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41E675-0B4C-7AD5-740F-FFA170BE1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46E773D-7280-C3E4-D739-1E42341CE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54A069-962E-C4E5-E558-C3AE0422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D6B8C3E-58CA-55C8-D33F-4C7F794D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7615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ED26E2E-49DB-B0AA-566C-647071D1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D41FA23-931B-5582-7B47-3F585AFEE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8E9E1F-F793-7645-7095-BA2B2F5B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527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F8EE09-311A-798A-D8C9-56BAA09B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A09565-9AE9-8A4C-A791-962E93AEE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745999E-F63E-D664-2046-A206AEBB6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4C91AE-1114-B33E-33C8-78186F82B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775E94-B6FF-7301-C74A-6E12FEDFB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56CFC5-02AB-3568-D586-64D4E665D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8544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9858F-EB8F-7C30-C716-787FD2D0D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475A1B5-3F24-E50A-72B2-DA766BB399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686E11-3748-6215-A80A-BEE47594A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DF767C3-B3BB-2548-B787-2CF9A8111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C32E29-E6D1-6920-FF96-1027A72FA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E29263-9604-384B-DCD5-F61965876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3410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8B621B4-1F24-D7A6-02C9-F7CD83661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56D195-D269-1479-0D41-6490B9731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29758C-EBA6-F74C-3F18-4810416BF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18CC45-9389-A9D3-4DAF-A71EE4D40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FC5283-55ED-B1EB-648E-D0193202D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150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8.png"/><Relationship Id="rId3" Type="http://schemas.openxmlformats.org/officeDocument/2006/relationships/hyperlink" Target="https://tablodeco.fr/products/tableau-carte-du-monde-coloree-sur-fond-blanc" TargetMode="External"/><Relationship Id="rId7" Type="http://schemas.openxmlformats.org/officeDocument/2006/relationships/image" Target="../media/image3.svg"/><Relationship Id="rId12" Type="http://schemas.openxmlformats.org/officeDocument/2006/relationships/hyperlink" Target="https://svgsilh.com/fr/image/41140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hyperlink" Target="https://www.uqar.ca/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jpe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outlook.office.com/bookwithme/user/467d4a2a39a840b1988ac7ab26d70430@uqar.ca?anonymous&amp;ep=plink" TargetMode="External"/><Relationship Id="rId13" Type="http://schemas.openxmlformats.org/officeDocument/2006/relationships/image" Target="../media/image29.jpg"/><Relationship Id="rId3" Type="http://schemas.openxmlformats.org/officeDocument/2006/relationships/hyperlink" Target="https://tablodeco.fr/products/tableau-carte-du-monde-coloree-sur-fond-blanc" TargetMode="External"/><Relationship Id="rId7" Type="http://schemas.openxmlformats.org/officeDocument/2006/relationships/hyperlink" Target="mailto:Marie-Pascale_Morin@uqar.ca" TargetMode="External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11" Type="http://schemas.openxmlformats.org/officeDocument/2006/relationships/image" Target="../media/image27.svg"/><Relationship Id="rId5" Type="http://schemas.openxmlformats.org/officeDocument/2006/relationships/image" Target="../media/image2.png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hyperlink" Target="tel:418-833-8800" TargetMode="External"/><Relationship Id="rId1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3.sv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3.sv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emploi.uqar.ca/" TargetMode="External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fr/image/41140.html" TargetMode="External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1800" dirty="0">
                <a:solidFill>
                  <a:srgbClr val="036A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▷ Tableau Carte du Monde Colorée sur Fond Blanc (tablodeco.fr)</a:t>
            </a:r>
            <a:endParaRPr lang="fr-CA" sz="1800" dirty="0">
              <a:solidFill>
                <a:srgbClr val="036AFF"/>
              </a:solidFill>
            </a:endParaRPr>
          </a:p>
        </p:txBody>
      </p:sp>
      <p:pic>
        <p:nvPicPr>
          <p:cNvPr id="8" name="Image 7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EAA9A465-E614-4B57-B84A-1593C7106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228" y="240242"/>
            <a:ext cx="5455037" cy="205525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4E2AFA1-F55A-DBFA-F2A8-7012E9F75CC2}"/>
              </a:ext>
            </a:extLst>
          </p:cNvPr>
          <p:cNvSpPr txBox="1"/>
          <p:nvPr/>
        </p:nvSpPr>
        <p:spPr>
          <a:xfrm>
            <a:off x="3951998" y="2517034"/>
            <a:ext cx="79352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A" sz="3600" b="1" dirty="0">
                <a:solidFill>
                  <a:schemeClr val="bg1"/>
                </a:solidFill>
              </a:rPr>
              <a:t>Marie-Pascale Morin</a:t>
            </a:r>
          </a:p>
          <a:p>
            <a:pPr algn="l"/>
            <a:r>
              <a:rPr lang="fr-CA" sz="2800" b="1" dirty="0">
                <a:solidFill>
                  <a:schemeClr val="bg1"/>
                </a:solidFill>
              </a:rPr>
              <a:t>Emploi · Stage · Orientation</a:t>
            </a:r>
          </a:p>
          <a:p>
            <a:pPr algn="l"/>
            <a:endParaRPr lang="fr-CA" sz="2800" b="1" dirty="0">
              <a:solidFill>
                <a:schemeClr val="bg1"/>
              </a:solidFill>
            </a:endParaRPr>
          </a:p>
          <a:p>
            <a:r>
              <a:rPr lang="fr-CA" sz="2800" b="1" dirty="0">
                <a:solidFill>
                  <a:srgbClr val="F85749"/>
                </a:solidFill>
              </a:rPr>
              <a:t>Guichet étudiant | Consulter les ressources: </a:t>
            </a:r>
            <a:r>
              <a:rPr lang="fr-CA" sz="2800" b="1" dirty="0">
                <a:solidFill>
                  <a:srgbClr val="F8574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uqar.ca</a:t>
            </a:r>
            <a:endParaRPr lang="fr-CA" sz="2800" b="1" dirty="0">
              <a:solidFill>
                <a:srgbClr val="F85749"/>
              </a:solidFill>
            </a:endParaRPr>
          </a:p>
          <a:p>
            <a:r>
              <a:rPr lang="fr-CA" dirty="0">
                <a:solidFill>
                  <a:srgbClr val="F85749"/>
                </a:solidFill>
              </a:rPr>
              <a:t>			</a:t>
            </a:r>
            <a:r>
              <a:rPr lang="fr-CA" sz="2400" dirty="0">
                <a:solidFill>
                  <a:srgbClr val="F85749"/>
                </a:solidFill>
              </a:rPr>
              <a:t>  Menu &gt; Vie étudiante et ressources</a:t>
            </a:r>
            <a:endParaRPr lang="fr-CA" dirty="0">
              <a:solidFill>
                <a:srgbClr val="F85749"/>
              </a:solidFill>
            </a:endParaRPr>
          </a:p>
          <a:p>
            <a:endParaRPr lang="fr-CA" sz="2400" b="1" dirty="0">
              <a:solidFill>
                <a:srgbClr val="FFC000"/>
              </a:solidFill>
            </a:endParaRP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823F5DF-C42C-783D-50F0-555A0C9FB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646947" y="-1"/>
            <a:ext cx="6191775" cy="7928437"/>
          </a:xfrm>
          <a:prstGeom prst="rect">
            <a:avLst/>
          </a:prstGeom>
        </p:spPr>
      </p:pic>
      <p:pic>
        <p:nvPicPr>
          <p:cNvPr id="14" name="Image 13" descr="Une image contenant Visage humain, personne, habits, sourire&#10;&#10;Description générée automatiquement">
            <a:extLst>
              <a:ext uri="{FF2B5EF4-FFF2-40B4-BE49-F238E27FC236}">
                <a16:creationId xmlns:a16="http://schemas.microsoft.com/office/drawing/2014/main" id="{5AD72B47-3493-E819-DD91-F2EF8648FA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3033" r="11397" b="30974"/>
          <a:stretch/>
        </p:blipFill>
        <p:spPr>
          <a:xfrm>
            <a:off x="299857" y="4296353"/>
            <a:ext cx="1550149" cy="1619706"/>
          </a:xfrm>
          <a:prstGeom prst="flowChartConnector">
            <a:avLst/>
          </a:prstGeom>
        </p:spPr>
      </p:pic>
      <p:pic>
        <p:nvPicPr>
          <p:cNvPr id="5" name="Espace réservé d’image 8" descr="Portrait d’un membre de l’équipe">
            <a:extLst>
              <a:ext uri="{FF2B5EF4-FFF2-40B4-BE49-F238E27FC236}">
                <a16:creationId xmlns:a16="http://schemas.microsoft.com/office/drawing/2014/main" id="{66C8B0EE-5571-8915-926D-2C2A5AC99B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941" y="967219"/>
            <a:ext cx="1978574" cy="1976495"/>
          </a:xfrm>
          <a:custGeom>
            <a:avLst/>
            <a:gdLst>
              <a:gd name="connsiteX0" fmla="*/ 753534 w 1507068"/>
              <a:gd name="connsiteY0" fmla="*/ 0 h 1507067"/>
              <a:gd name="connsiteX1" fmla="*/ 1507068 w 1507068"/>
              <a:gd name="connsiteY1" fmla="*/ 753534 h 1507067"/>
              <a:gd name="connsiteX2" fmla="*/ 830578 w 1507068"/>
              <a:gd name="connsiteY2" fmla="*/ 1503178 h 1507067"/>
              <a:gd name="connsiteX3" fmla="*/ 753554 w 1507068"/>
              <a:gd name="connsiteY3" fmla="*/ 1507067 h 1507067"/>
              <a:gd name="connsiteX4" fmla="*/ 753514 w 1507068"/>
              <a:gd name="connsiteY4" fmla="*/ 1507067 h 1507067"/>
              <a:gd name="connsiteX5" fmla="*/ 676490 w 1507068"/>
              <a:gd name="connsiteY5" fmla="*/ 1503178 h 1507067"/>
              <a:gd name="connsiteX6" fmla="*/ 0 w 1507068"/>
              <a:gd name="connsiteY6" fmla="*/ 753534 h 1507067"/>
              <a:gd name="connsiteX7" fmla="*/ 753534 w 1507068"/>
              <a:gd name="connsiteY7" fmla="*/ 0 h 150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7068" h="1507067">
                <a:moveTo>
                  <a:pt x="753534" y="0"/>
                </a:moveTo>
                <a:cubicBezTo>
                  <a:pt x="1169699" y="0"/>
                  <a:pt x="1507068" y="337369"/>
                  <a:pt x="1507068" y="753534"/>
                </a:cubicBezTo>
                <a:cubicBezTo>
                  <a:pt x="1507068" y="1143689"/>
                  <a:pt x="1210552" y="1464589"/>
                  <a:pt x="830578" y="1503178"/>
                </a:cubicBezTo>
                <a:lnTo>
                  <a:pt x="753554" y="1507067"/>
                </a:lnTo>
                <a:lnTo>
                  <a:pt x="753514" y="1507067"/>
                </a:lnTo>
                <a:lnTo>
                  <a:pt x="676490" y="1503178"/>
                </a:lnTo>
                <a:cubicBezTo>
                  <a:pt x="296516" y="1464589"/>
                  <a:pt x="0" y="1143689"/>
                  <a:pt x="0" y="753534"/>
                </a:cubicBezTo>
                <a:cubicBezTo>
                  <a:pt x="0" y="337369"/>
                  <a:pt x="337369" y="0"/>
                  <a:pt x="753534" y="0"/>
                </a:cubicBezTo>
                <a:close/>
              </a:path>
            </a:pathLst>
          </a:cu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A54E890-0723-AEFA-F158-4E98F151895B}"/>
              </a:ext>
            </a:extLst>
          </p:cNvPr>
          <p:cNvSpPr txBox="1"/>
          <p:nvPr/>
        </p:nvSpPr>
        <p:spPr>
          <a:xfrm>
            <a:off x="0" y="6646258"/>
            <a:ext cx="64819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A" sz="800" dirty="0">
                <a:solidFill>
                  <a:schemeClr val="bg1"/>
                </a:solidFill>
              </a:rPr>
              <a:t>Images: uqar.ca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3FD07E8A-4B19-CEE7-9A98-3B2F95F205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20278653" flipH="1">
            <a:off x="10967286" y="4848707"/>
            <a:ext cx="653668" cy="84212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3C55889-657A-CDAC-6513-1829349F4D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9000"/>
                    </a14:imgEffect>
                  </a14:imgLayer>
                </a14:imgProps>
              </a:ext>
            </a:extLst>
          </a:blip>
          <a:srcRect l="71328" t="29566" r="12870" b="47365"/>
          <a:stretch/>
        </p:blipFill>
        <p:spPr>
          <a:xfrm rot="843334">
            <a:off x="2240984" y="3127089"/>
            <a:ext cx="1320035" cy="1284423"/>
          </a:xfrm>
          <a:prstGeom prst="flowChartConnector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99AE530-4C85-4EEC-06F3-F8EB2D25AAF1}"/>
              </a:ext>
            </a:extLst>
          </p:cNvPr>
          <p:cNvSpPr txBox="1"/>
          <p:nvPr/>
        </p:nvSpPr>
        <p:spPr>
          <a:xfrm>
            <a:off x="3992290" y="5367164"/>
            <a:ext cx="4654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8775"/>
            <a:r>
              <a:rPr lang="fr-CA" sz="2400" dirty="0">
                <a:solidFill>
                  <a:schemeClr val="bg1"/>
                </a:solidFill>
                <a:sym typeface="Webdings" panose="05030102010509060703" pitchFamily="18" charset="2"/>
              </a:rPr>
              <a:t>	</a:t>
            </a:r>
            <a:r>
              <a:rPr lang="fr-CA" sz="2400" dirty="0">
                <a:solidFill>
                  <a:schemeClr val="bg1"/>
                </a:solidFill>
              </a:rPr>
              <a:t>Préparation – Soirée stage MGP</a:t>
            </a:r>
          </a:p>
          <a:p>
            <a:pPr defTabSz="358775"/>
            <a:r>
              <a:rPr lang="fr-CA" sz="2400" dirty="0">
                <a:solidFill>
                  <a:schemeClr val="bg1"/>
                </a:solidFill>
              </a:rPr>
              <a:t>	</a:t>
            </a:r>
            <a:r>
              <a:rPr lang="fr-CA" sz="2000" dirty="0">
                <a:solidFill>
                  <a:schemeClr val="bg1"/>
                </a:solidFill>
              </a:rPr>
              <a:t>Bottin des candidatures</a:t>
            </a:r>
            <a:endParaRPr lang="fr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31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1800" dirty="0">
                <a:solidFill>
                  <a:srgbClr val="036A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▷ Tableau Carte du Monde Colorée sur Fond Blanc (tablodeco.fr)</a:t>
            </a:r>
            <a:endParaRPr lang="fr-CA" sz="1800" dirty="0">
              <a:solidFill>
                <a:srgbClr val="036AFF"/>
              </a:solidFill>
            </a:endParaRPr>
          </a:p>
        </p:txBody>
      </p:sp>
      <p:pic>
        <p:nvPicPr>
          <p:cNvPr id="8" name="Image 7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EAA9A465-E614-4B57-B84A-1593C7106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69" y="512617"/>
            <a:ext cx="3732181" cy="140614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4E2AFA1-F55A-DBFA-F2A8-7012E9F75CC2}"/>
              </a:ext>
            </a:extLst>
          </p:cNvPr>
          <p:cNvSpPr txBox="1"/>
          <p:nvPr/>
        </p:nvSpPr>
        <p:spPr>
          <a:xfrm>
            <a:off x="3682457" y="2259962"/>
            <a:ext cx="5458504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A" sz="3100" b="1" dirty="0">
                <a:solidFill>
                  <a:schemeClr val="bg1"/>
                </a:solidFill>
              </a:rPr>
              <a:t>Marie-Pascale Morin</a:t>
            </a:r>
          </a:p>
          <a:p>
            <a:pPr algn="l"/>
            <a:r>
              <a:rPr lang="fr-CA" sz="2300" b="1" dirty="0">
                <a:solidFill>
                  <a:schemeClr val="bg1"/>
                </a:solidFill>
              </a:rPr>
              <a:t>Emploi · Stage · Orientation</a:t>
            </a:r>
          </a:p>
          <a:p>
            <a:pPr algn="l"/>
            <a:endParaRPr lang="fr-CA" sz="2300" b="1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fr-CA" sz="2100" b="1" i="1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fr-CA" sz="2100" b="1" i="1" dirty="0">
              <a:solidFill>
                <a:schemeClr val="bg1"/>
              </a:solidFill>
            </a:endParaRP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823F5DF-C42C-783D-50F0-555A0C9FB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221204" y="-2"/>
            <a:ext cx="6191775" cy="792843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A54E890-0723-AEFA-F158-4E98F151895B}"/>
              </a:ext>
            </a:extLst>
          </p:cNvPr>
          <p:cNvSpPr txBox="1"/>
          <p:nvPr/>
        </p:nvSpPr>
        <p:spPr>
          <a:xfrm>
            <a:off x="0" y="6646258"/>
            <a:ext cx="64819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A" sz="800" dirty="0">
                <a:solidFill>
                  <a:schemeClr val="bg1"/>
                </a:solidFill>
              </a:rPr>
              <a:t>Images: uqar.ca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931723F-7B71-BD2E-438F-99005EE81CAA}"/>
              </a:ext>
            </a:extLst>
          </p:cNvPr>
          <p:cNvSpPr txBox="1"/>
          <p:nvPr/>
        </p:nvSpPr>
        <p:spPr>
          <a:xfrm>
            <a:off x="3682457" y="3624445"/>
            <a:ext cx="8738423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b="1" dirty="0">
                <a:solidFill>
                  <a:schemeClr val="bg1"/>
                </a:solidFill>
                <a:latin typeface="HK Grotesk"/>
              </a:rPr>
              <a:t>Envoi de votre page du bottin | Révision de CV :</a:t>
            </a:r>
            <a:br>
              <a:rPr lang="fr-CA" sz="2400" b="1" dirty="0">
                <a:solidFill>
                  <a:schemeClr val="bg1"/>
                </a:solidFill>
                <a:latin typeface="HK Grotesk"/>
              </a:rPr>
            </a:br>
            <a:endParaRPr lang="fr-CA" sz="2400" b="1" dirty="0">
              <a:solidFill>
                <a:schemeClr val="bg1"/>
              </a:solidFill>
              <a:latin typeface="HK Grotesk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CA" sz="2000" b="1" dirty="0">
                <a:solidFill>
                  <a:schemeClr val="bg1"/>
                </a:solidFill>
                <a:latin typeface="HK Grotesk"/>
              </a:rPr>
              <a:t>Par courriel: </a:t>
            </a:r>
            <a:r>
              <a:rPr lang="fr-CA" sz="2000" b="1" dirty="0">
                <a:solidFill>
                  <a:srgbClr val="F85749"/>
                </a:solidFill>
                <a:latin typeface="HK Grotesk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Marie-Pascale_Morin@uqar.ca</a:t>
            </a:r>
            <a:br>
              <a:rPr lang="fr-CA" sz="2000" b="1" dirty="0">
                <a:solidFill>
                  <a:srgbClr val="FFC000"/>
                </a:solidFill>
                <a:latin typeface="HK Grotesk"/>
              </a:rPr>
            </a:br>
            <a:endParaRPr lang="fr-CA" sz="2000" b="1" dirty="0">
              <a:solidFill>
                <a:srgbClr val="FFC000"/>
              </a:solidFill>
              <a:latin typeface="HK Grotesk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CA" sz="2000" b="1" dirty="0">
                <a:solidFill>
                  <a:schemeClr val="bg1"/>
                </a:solidFill>
                <a:latin typeface="HK Grotesk"/>
              </a:rPr>
              <a:t>Par rendez-vous</a:t>
            </a:r>
          </a:p>
          <a:p>
            <a:pPr lvl="1"/>
            <a:r>
              <a:rPr lang="fr-CA" sz="2000" b="0" i="0" dirty="0">
                <a:solidFill>
                  <a:srgbClr val="F85749"/>
                </a:solidFill>
                <a:effectLst/>
                <a:latin typeface="HK Grotesk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Réserver en ligne</a:t>
            </a:r>
            <a:br>
              <a:rPr lang="fr-CA" sz="2000" b="0" i="0" dirty="0">
                <a:solidFill>
                  <a:schemeClr val="bg1"/>
                </a:solidFill>
                <a:effectLst/>
                <a:latin typeface="HK Grotesk"/>
              </a:rPr>
            </a:br>
            <a:r>
              <a:rPr lang="fr-CA" sz="2000" b="0" i="0" dirty="0">
                <a:solidFill>
                  <a:schemeClr val="bg1"/>
                </a:solidFill>
                <a:effectLst/>
                <a:latin typeface="HK Grotesk"/>
              </a:rPr>
              <a:t>(cliquez sur le fuseau horaire 🌐 </a:t>
            </a:r>
            <a:r>
              <a:rPr lang="fr-CA" sz="2000" b="0" i="1" dirty="0" err="1">
                <a:solidFill>
                  <a:schemeClr val="bg1"/>
                </a:solidFill>
                <a:effectLst/>
                <a:latin typeface="HK Grotesk"/>
              </a:rPr>
              <a:t>H.Est</a:t>
            </a:r>
            <a:r>
              <a:rPr lang="fr-CA" sz="2000" b="0" i="1" dirty="0">
                <a:solidFill>
                  <a:schemeClr val="bg1"/>
                </a:solidFill>
                <a:effectLst/>
                <a:latin typeface="HK Grotesk"/>
              </a:rPr>
              <a:t> É.-U.-Canada</a:t>
            </a:r>
            <a:r>
              <a:rPr lang="fr-CA" sz="2000" b="0" i="0" dirty="0">
                <a:solidFill>
                  <a:schemeClr val="bg1"/>
                </a:solidFill>
                <a:effectLst/>
                <a:latin typeface="HK Grotesk"/>
              </a:rPr>
              <a:t> lors de la réservation)</a:t>
            </a:r>
          </a:p>
          <a:p>
            <a:pPr lvl="1"/>
            <a:br>
              <a:rPr lang="fr-CA" sz="2000" dirty="0">
                <a:solidFill>
                  <a:schemeClr val="bg1"/>
                </a:solidFill>
                <a:latin typeface="HK Grotesk"/>
              </a:rPr>
            </a:br>
            <a:r>
              <a:rPr lang="fr-CA" sz="2000" b="0" i="0" dirty="0">
                <a:solidFill>
                  <a:schemeClr val="bg1"/>
                </a:solidFill>
                <a:effectLst/>
                <a:latin typeface="HK Grotesk"/>
              </a:rPr>
              <a:t>Guichet étudiant : local 1011  | </a:t>
            </a:r>
            <a:r>
              <a:rPr lang="fr-CA" sz="2000" b="0" i="0" dirty="0">
                <a:solidFill>
                  <a:schemeClr val="bg1"/>
                </a:solidFill>
                <a:effectLst/>
                <a:latin typeface="HK Grotesk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418 833-8800</a:t>
            </a:r>
            <a:r>
              <a:rPr lang="fr-CA" sz="2000" b="0" i="0" dirty="0">
                <a:solidFill>
                  <a:schemeClr val="bg1"/>
                </a:solidFill>
                <a:effectLst/>
                <a:latin typeface="HK Grotesk"/>
              </a:rPr>
              <a:t>, poste 3222</a:t>
            </a:r>
            <a:endParaRPr lang="fr-CA" sz="2000" dirty="0">
              <a:solidFill>
                <a:schemeClr val="bg1"/>
              </a:solidFill>
            </a:endParaRPr>
          </a:p>
        </p:txBody>
      </p:sp>
      <p:pic>
        <p:nvPicPr>
          <p:cNvPr id="41" name="Graphique 40" descr="Loupe avec un remplissage uni">
            <a:extLst>
              <a:ext uri="{FF2B5EF4-FFF2-40B4-BE49-F238E27FC236}">
                <a16:creationId xmlns:a16="http://schemas.microsoft.com/office/drawing/2014/main" id="{02889990-5D7C-2507-C214-4F5D337581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52847" y="2317097"/>
            <a:ext cx="2223806" cy="2223806"/>
          </a:xfrm>
          <a:prstGeom prst="rect">
            <a:avLst/>
          </a:prstGeom>
        </p:spPr>
      </p:pic>
      <p:pic>
        <p:nvPicPr>
          <p:cNvPr id="42" name="Image 41" descr="Personnes au travail">
            <a:extLst>
              <a:ext uri="{FF2B5EF4-FFF2-40B4-BE49-F238E27FC236}">
                <a16:creationId xmlns:a16="http://schemas.microsoft.com/office/drawing/2014/main" id="{2D794DAE-800E-D7C7-5519-88ED594972D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9" r="4963"/>
          <a:stretch/>
        </p:blipFill>
        <p:spPr>
          <a:xfrm rot="20831580">
            <a:off x="1068250" y="2748919"/>
            <a:ext cx="2379066" cy="2194943"/>
          </a:xfrm>
          <a:prstGeom prst="flowChartConnector">
            <a:avLst/>
          </a:prstGeom>
        </p:spPr>
      </p:pic>
      <p:pic>
        <p:nvPicPr>
          <p:cNvPr id="44" name="Image 43" descr="Mère stressée qui travaille à la maison">
            <a:extLst>
              <a:ext uri="{FF2B5EF4-FFF2-40B4-BE49-F238E27FC236}">
                <a16:creationId xmlns:a16="http://schemas.microsoft.com/office/drawing/2014/main" id="{970CB0DD-81C5-AE2B-99CA-0C65950C518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r="16159"/>
          <a:stretch/>
        </p:blipFill>
        <p:spPr>
          <a:xfrm>
            <a:off x="226778" y="1225773"/>
            <a:ext cx="1817898" cy="1803000"/>
          </a:xfrm>
          <a:prstGeom prst="flowChartConnector">
            <a:avLst/>
          </a:prstGeom>
        </p:spPr>
      </p:pic>
      <p:pic>
        <p:nvPicPr>
          <p:cNvPr id="45" name="Espace réservé d’image 8" descr="Portrait d’un membre de l’équipe">
            <a:extLst>
              <a:ext uri="{FF2B5EF4-FFF2-40B4-BE49-F238E27FC236}">
                <a16:creationId xmlns:a16="http://schemas.microsoft.com/office/drawing/2014/main" id="{EAA43165-7532-AF9D-2841-EDB30CAA26B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87" y="4666117"/>
            <a:ext cx="1496961" cy="1497591"/>
          </a:xfrm>
          <a:custGeom>
            <a:avLst/>
            <a:gdLst>
              <a:gd name="connsiteX0" fmla="*/ 753534 w 1507068"/>
              <a:gd name="connsiteY0" fmla="*/ 0 h 1507067"/>
              <a:gd name="connsiteX1" fmla="*/ 1507068 w 1507068"/>
              <a:gd name="connsiteY1" fmla="*/ 753534 h 1507067"/>
              <a:gd name="connsiteX2" fmla="*/ 830578 w 1507068"/>
              <a:gd name="connsiteY2" fmla="*/ 1503178 h 1507067"/>
              <a:gd name="connsiteX3" fmla="*/ 753554 w 1507068"/>
              <a:gd name="connsiteY3" fmla="*/ 1507067 h 1507067"/>
              <a:gd name="connsiteX4" fmla="*/ 753514 w 1507068"/>
              <a:gd name="connsiteY4" fmla="*/ 1507067 h 1507067"/>
              <a:gd name="connsiteX5" fmla="*/ 676490 w 1507068"/>
              <a:gd name="connsiteY5" fmla="*/ 1503178 h 1507067"/>
              <a:gd name="connsiteX6" fmla="*/ 0 w 1507068"/>
              <a:gd name="connsiteY6" fmla="*/ 753534 h 1507067"/>
              <a:gd name="connsiteX7" fmla="*/ 753534 w 1507068"/>
              <a:gd name="connsiteY7" fmla="*/ 0 h 150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7068" h="1507067">
                <a:moveTo>
                  <a:pt x="753534" y="0"/>
                </a:moveTo>
                <a:cubicBezTo>
                  <a:pt x="1169699" y="0"/>
                  <a:pt x="1507068" y="337369"/>
                  <a:pt x="1507068" y="753534"/>
                </a:cubicBezTo>
                <a:cubicBezTo>
                  <a:pt x="1507068" y="1143689"/>
                  <a:pt x="1210552" y="1464589"/>
                  <a:pt x="830578" y="1503178"/>
                </a:cubicBezTo>
                <a:lnTo>
                  <a:pt x="753554" y="1507067"/>
                </a:lnTo>
                <a:lnTo>
                  <a:pt x="753514" y="1507067"/>
                </a:lnTo>
                <a:lnTo>
                  <a:pt x="676490" y="1503178"/>
                </a:lnTo>
                <a:cubicBezTo>
                  <a:pt x="296516" y="1464589"/>
                  <a:pt x="0" y="1143689"/>
                  <a:pt x="0" y="753534"/>
                </a:cubicBezTo>
                <a:cubicBezTo>
                  <a:pt x="0" y="337369"/>
                  <a:pt x="337369" y="0"/>
                  <a:pt x="7535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158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-109827"/>
            <a:ext cx="12192000" cy="7005167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4E2AFA1-F55A-DBFA-F2A8-7012E9F75CC2}"/>
              </a:ext>
            </a:extLst>
          </p:cNvPr>
          <p:cNvSpPr txBox="1"/>
          <p:nvPr/>
        </p:nvSpPr>
        <p:spPr>
          <a:xfrm>
            <a:off x="5208912" y="3075057"/>
            <a:ext cx="5655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 dirty="0">
                <a:solidFill>
                  <a:schemeClr val="bg1"/>
                </a:solidFill>
              </a:rPr>
              <a:t>Questions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B0B3ED51-4EBA-01B0-2253-1E4D39677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30740" y="2179970"/>
            <a:ext cx="4995956" cy="64828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EDF823-79B2-6526-0466-9D989AB79C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59" t="357" r="19782"/>
          <a:stretch/>
        </p:blipFill>
        <p:spPr>
          <a:xfrm>
            <a:off x="74428" y="2896888"/>
            <a:ext cx="1594187" cy="1583933"/>
          </a:xfrm>
          <a:prstGeom prst="flowChartConnector">
            <a:avLst/>
          </a:prstGeom>
        </p:spPr>
      </p:pic>
      <p:pic>
        <p:nvPicPr>
          <p:cNvPr id="7" name="Espace réservé d’image 8" descr="Portrait d’un membre de l’équipe">
            <a:extLst>
              <a:ext uri="{FF2B5EF4-FFF2-40B4-BE49-F238E27FC236}">
                <a16:creationId xmlns:a16="http://schemas.microsoft.com/office/drawing/2014/main" id="{48669173-E53A-17E9-FC55-1345017305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54" y="5820317"/>
            <a:ext cx="1090310" cy="1089164"/>
          </a:xfrm>
          <a:custGeom>
            <a:avLst/>
            <a:gdLst>
              <a:gd name="connsiteX0" fmla="*/ 753534 w 1507068"/>
              <a:gd name="connsiteY0" fmla="*/ 0 h 1507067"/>
              <a:gd name="connsiteX1" fmla="*/ 1507068 w 1507068"/>
              <a:gd name="connsiteY1" fmla="*/ 753534 h 1507067"/>
              <a:gd name="connsiteX2" fmla="*/ 830578 w 1507068"/>
              <a:gd name="connsiteY2" fmla="*/ 1503178 h 1507067"/>
              <a:gd name="connsiteX3" fmla="*/ 753554 w 1507068"/>
              <a:gd name="connsiteY3" fmla="*/ 1507067 h 1507067"/>
              <a:gd name="connsiteX4" fmla="*/ 753514 w 1507068"/>
              <a:gd name="connsiteY4" fmla="*/ 1507067 h 1507067"/>
              <a:gd name="connsiteX5" fmla="*/ 676490 w 1507068"/>
              <a:gd name="connsiteY5" fmla="*/ 1503178 h 1507067"/>
              <a:gd name="connsiteX6" fmla="*/ 0 w 1507068"/>
              <a:gd name="connsiteY6" fmla="*/ 753534 h 1507067"/>
              <a:gd name="connsiteX7" fmla="*/ 753534 w 1507068"/>
              <a:gd name="connsiteY7" fmla="*/ 0 h 150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7068" h="1507067">
                <a:moveTo>
                  <a:pt x="753534" y="0"/>
                </a:moveTo>
                <a:cubicBezTo>
                  <a:pt x="1169699" y="0"/>
                  <a:pt x="1507068" y="337369"/>
                  <a:pt x="1507068" y="753534"/>
                </a:cubicBezTo>
                <a:cubicBezTo>
                  <a:pt x="1507068" y="1143689"/>
                  <a:pt x="1210552" y="1464589"/>
                  <a:pt x="830578" y="1503178"/>
                </a:cubicBezTo>
                <a:lnTo>
                  <a:pt x="753554" y="1507067"/>
                </a:lnTo>
                <a:lnTo>
                  <a:pt x="753514" y="1507067"/>
                </a:lnTo>
                <a:lnTo>
                  <a:pt x="676490" y="1503178"/>
                </a:lnTo>
                <a:cubicBezTo>
                  <a:pt x="296516" y="1464589"/>
                  <a:pt x="0" y="1143689"/>
                  <a:pt x="0" y="753534"/>
                </a:cubicBezTo>
                <a:cubicBezTo>
                  <a:pt x="0" y="337369"/>
                  <a:pt x="337369" y="0"/>
                  <a:pt x="753534" y="0"/>
                </a:cubicBezTo>
                <a:close/>
              </a:path>
            </a:pathLst>
          </a:cu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590BD30-9B3F-709A-F0D8-5A0121B7A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5" t="4157" r="37572" b="40054"/>
          <a:stretch/>
        </p:blipFill>
        <p:spPr bwMode="auto">
          <a:xfrm>
            <a:off x="1049218" y="4561019"/>
            <a:ext cx="1238793" cy="127343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004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2263250-B629-0611-5D1A-56D7950B0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748671" y="-135386"/>
            <a:ext cx="5314223" cy="68047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70B89B4-03D3-168D-5D98-5E500FD222CA}"/>
              </a:ext>
            </a:extLst>
          </p:cNvPr>
          <p:cNvSpPr txBox="1"/>
          <p:nvPr/>
        </p:nvSpPr>
        <p:spPr>
          <a:xfrm>
            <a:off x="-1" y="6669365"/>
            <a:ext cx="65375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" dirty="0">
                <a:solidFill>
                  <a:schemeClr val="bg1"/>
                </a:solidFill>
              </a:rPr>
              <a:t>Image: https://emploi.uqar.ca/3-etapes-pour-mettre-a-jour-son-cv-a-luniversite/</a:t>
            </a:r>
            <a:endParaRPr lang="fr-CA" sz="800" b="1" dirty="0">
              <a:solidFill>
                <a:srgbClr val="036AFF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4AE7BCC-A43D-92AD-26A6-939F435F0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r="29254"/>
          <a:stretch/>
        </p:blipFill>
        <p:spPr bwMode="auto">
          <a:xfrm>
            <a:off x="-1" y="3401639"/>
            <a:ext cx="2383803" cy="222845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E998BDC-B3A6-4796-4C4D-6FCEC291AB6C}"/>
              </a:ext>
            </a:extLst>
          </p:cNvPr>
          <p:cNvSpPr txBox="1"/>
          <p:nvPr/>
        </p:nvSpPr>
        <p:spPr>
          <a:xfrm rot="20955858">
            <a:off x="4714287" y="4353994"/>
            <a:ext cx="62284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CA" sz="2000" b="1" dirty="0">
                <a:solidFill>
                  <a:schemeClr val="bg1"/>
                </a:solidFill>
              </a:rPr>
              <a:t>t</a:t>
            </a:r>
            <a:endParaRPr lang="fr-CA" sz="1400" b="1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D27CE85-FDC7-BB45-6C84-504CB2D11B40}"/>
              </a:ext>
            </a:extLst>
          </p:cNvPr>
          <p:cNvSpPr txBox="1"/>
          <p:nvPr/>
        </p:nvSpPr>
        <p:spPr>
          <a:xfrm>
            <a:off x="2988385" y="898679"/>
            <a:ext cx="86759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8775"/>
            <a:r>
              <a:rPr lang="fr-CA" sz="4000" b="1" dirty="0">
                <a:solidFill>
                  <a:schemeClr val="bg1"/>
                </a:solidFill>
              </a:rPr>
              <a:t>Soirée stage MGP</a:t>
            </a:r>
            <a:br>
              <a:rPr lang="fr-CA" sz="2800" b="1" dirty="0">
                <a:solidFill>
                  <a:schemeClr val="bg1"/>
                </a:solidFill>
              </a:rPr>
            </a:br>
            <a:endParaRPr lang="fr-CA" sz="2800" b="1" dirty="0">
              <a:solidFill>
                <a:schemeClr val="bg1"/>
              </a:solidFill>
            </a:endParaRPr>
          </a:p>
          <a:p>
            <a:pPr defTabSz="358775"/>
            <a:r>
              <a:rPr lang="fr-CA" sz="2400" dirty="0">
                <a:solidFill>
                  <a:schemeClr val="bg1"/>
                </a:solidFill>
              </a:rPr>
              <a:t>Mardi 4 février 2025, 17 h 30 à 21 h</a:t>
            </a:r>
          </a:p>
          <a:p>
            <a:pPr defTabSz="358775"/>
            <a:r>
              <a:rPr lang="fr-CA" sz="2400" dirty="0">
                <a:solidFill>
                  <a:schemeClr val="bg1"/>
                </a:solidFill>
              </a:rPr>
              <a:t>UQAR, Campus de Lévis, local 1122 </a:t>
            </a:r>
          </a:p>
          <a:p>
            <a:pPr defTabSz="358775"/>
            <a:endParaRPr lang="fr-CA" sz="2400" dirty="0">
              <a:solidFill>
                <a:schemeClr val="bg1"/>
              </a:solidFill>
            </a:endParaRPr>
          </a:p>
          <a:p>
            <a:pPr defTabSz="358775"/>
            <a:endParaRPr lang="fr-CA" sz="2000" dirty="0">
              <a:solidFill>
                <a:schemeClr val="bg1"/>
              </a:solidFill>
            </a:endParaRPr>
          </a:p>
          <a:p>
            <a:pPr defTabSz="358775"/>
            <a:endParaRPr lang="fr-CA" sz="2000" dirty="0">
              <a:solidFill>
                <a:schemeClr val="bg1"/>
              </a:solidFill>
            </a:endParaRPr>
          </a:p>
          <a:p>
            <a:pPr defTabSz="358775"/>
            <a:r>
              <a:rPr lang="fr-CA" sz="2000" dirty="0">
                <a:solidFill>
                  <a:schemeClr val="bg1"/>
                </a:solidFill>
              </a:rPr>
              <a:t>Bottin des candidatures - CV</a:t>
            </a:r>
            <a:endParaRPr lang="fr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4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2263250-B629-0611-5D1A-56D7950B0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748671" y="-135386"/>
            <a:ext cx="5314223" cy="68047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70B89B4-03D3-168D-5D98-5E500FD222CA}"/>
              </a:ext>
            </a:extLst>
          </p:cNvPr>
          <p:cNvSpPr txBox="1"/>
          <p:nvPr/>
        </p:nvSpPr>
        <p:spPr>
          <a:xfrm>
            <a:off x="-1" y="6669365"/>
            <a:ext cx="65375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" dirty="0">
                <a:solidFill>
                  <a:schemeClr val="bg1"/>
                </a:solidFill>
              </a:rPr>
              <a:t>Image: https://emploi.uqar.ca/3-etapes-pour-mettre-a-jour-son-cv-a-luniversite/</a:t>
            </a:r>
            <a:endParaRPr lang="fr-CA" sz="800" b="1" dirty="0">
              <a:solidFill>
                <a:srgbClr val="036AFF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116756A-E3CB-0EE5-B544-4749F5D15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8474">
            <a:off x="7372876" y="370541"/>
            <a:ext cx="4321925" cy="6116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CE18333-2D96-BFC7-6377-97BF4FFB7754}"/>
              </a:ext>
            </a:extLst>
          </p:cNvPr>
          <p:cNvSpPr txBox="1"/>
          <p:nvPr/>
        </p:nvSpPr>
        <p:spPr>
          <a:xfrm>
            <a:off x="2785645" y="2280017"/>
            <a:ext cx="414934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8775"/>
            <a:r>
              <a:rPr lang="fr-CA" sz="2800" dirty="0">
                <a:solidFill>
                  <a:schemeClr val="bg1"/>
                </a:solidFill>
              </a:rPr>
              <a:t>Bottin des candidatures  </a:t>
            </a:r>
          </a:p>
          <a:p>
            <a:pPr defTabSz="358775"/>
            <a:r>
              <a:rPr lang="fr-CA" sz="2000" dirty="0">
                <a:solidFill>
                  <a:schemeClr val="bg1"/>
                </a:solidFill>
              </a:rPr>
              <a:t>	Votre page à concevoir…</a:t>
            </a:r>
          </a:p>
          <a:p>
            <a:pPr defTabSz="358775"/>
            <a:r>
              <a:rPr lang="fr-CA" sz="2000" dirty="0">
                <a:solidFill>
                  <a:schemeClr val="bg1"/>
                </a:solidFill>
              </a:rPr>
              <a:t>	Des exemples sont disponibles… </a:t>
            </a:r>
          </a:p>
          <a:p>
            <a:pPr defTabSz="358775"/>
            <a:endParaRPr lang="fr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40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sz="9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886AD5-A0AF-2DA8-4821-5DC550D45798}"/>
              </a:ext>
            </a:extLst>
          </p:cNvPr>
          <p:cNvSpPr txBox="1"/>
          <p:nvPr/>
        </p:nvSpPr>
        <p:spPr>
          <a:xfrm>
            <a:off x="0" y="968871"/>
            <a:ext cx="12192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CA" altLang="fr-FR" sz="4000" b="1" dirty="0">
                <a:solidFill>
                  <a:srgbClr val="F85749"/>
                </a:solidFill>
              </a:rPr>
              <a:t>Quel contenu est pertinent?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CA" altLang="fr-FR" sz="3000" b="1" dirty="0">
              <a:solidFill>
                <a:srgbClr val="F85749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CA" altLang="fr-FR" sz="2500" b="1" dirty="0">
                <a:solidFill>
                  <a:schemeClr val="bg1"/>
                </a:solidFill>
              </a:rPr>
              <a:t>Tout ce qui met en lien:</a:t>
            </a:r>
          </a:p>
        </p:txBody>
      </p:sp>
      <p:pic>
        <p:nvPicPr>
          <p:cNvPr id="18" name="Image 17" descr="Négociation pour les entreprises">
            <a:extLst>
              <a:ext uri="{FF2B5EF4-FFF2-40B4-BE49-F238E27FC236}">
                <a16:creationId xmlns:a16="http://schemas.microsoft.com/office/drawing/2014/main" id="{7A33BF24-8F3E-F2E3-D335-7D92CA9FD1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5" r="17640"/>
          <a:stretch/>
        </p:blipFill>
        <p:spPr>
          <a:xfrm rot="21092688">
            <a:off x="4581798" y="2979484"/>
            <a:ext cx="2755019" cy="2679620"/>
          </a:xfrm>
          <a:prstGeom prst="flowChartConnector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A177A8D-63F2-A358-DAA2-38BCE3EC1803}"/>
              </a:ext>
            </a:extLst>
          </p:cNvPr>
          <p:cNvSpPr txBox="1"/>
          <p:nvPr/>
        </p:nvSpPr>
        <p:spPr>
          <a:xfrm>
            <a:off x="1006569" y="3202347"/>
            <a:ext cx="36732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CA" altLang="fr-FR" sz="2500" dirty="0">
                <a:solidFill>
                  <a:schemeClr val="bg1"/>
                </a:solidFill>
              </a:rPr>
              <a:t>Un employeur potentiel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CA" altLang="fr-FR" sz="2500" dirty="0">
                <a:solidFill>
                  <a:schemeClr val="bg1"/>
                </a:solidFill>
              </a:rPr>
              <a:t>Une fonction convoitée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695CA2B-0F86-D972-7EB1-E60363078DB2}"/>
              </a:ext>
            </a:extLst>
          </p:cNvPr>
          <p:cNvSpPr txBox="1"/>
          <p:nvPr/>
        </p:nvSpPr>
        <p:spPr>
          <a:xfrm>
            <a:off x="7516353" y="3176599"/>
            <a:ext cx="45448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CA" altLang="fr-FR" sz="2500" dirty="0">
                <a:solidFill>
                  <a:schemeClr val="bg1"/>
                </a:solidFill>
              </a:rPr>
              <a:t>Vos intérêts et vos compétences : </a:t>
            </a:r>
            <a:br>
              <a:rPr lang="fr-CA" altLang="fr-FR" sz="2500" dirty="0">
                <a:solidFill>
                  <a:schemeClr val="bg1"/>
                </a:solidFill>
              </a:rPr>
            </a:br>
            <a:r>
              <a:rPr lang="fr-CA" altLang="fr-FR" sz="2500" dirty="0">
                <a:solidFill>
                  <a:schemeClr val="bg1"/>
                </a:solidFill>
              </a:rPr>
              <a:t> - Savoirs: formations…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CA" altLang="fr-FR" sz="2500" dirty="0">
                <a:solidFill>
                  <a:schemeClr val="bg1"/>
                </a:solidFill>
              </a:rPr>
              <a:t> - Savoir-faire: expériences…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CA" altLang="fr-FR" sz="2500" dirty="0">
                <a:solidFill>
                  <a:schemeClr val="bg1"/>
                </a:solidFill>
              </a:rPr>
              <a:t> - Savoir-être: vos interactions… </a:t>
            </a:r>
          </a:p>
        </p:txBody>
      </p:sp>
      <p:sp>
        <p:nvSpPr>
          <p:cNvPr id="2" name="Organigramme : Connecteur 1">
            <a:extLst>
              <a:ext uri="{FF2B5EF4-FFF2-40B4-BE49-F238E27FC236}">
                <a16:creationId xmlns:a16="http://schemas.microsoft.com/office/drawing/2014/main" id="{3B29CFA4-15BD-0F46-5985-2CB4935BFA99}"/>
              </a:ext>
            </a:extLst>
          </p:cNvPr>
          <p:cNvSpPr/>
          <p:nvPr/>
        </p:nvSpPr>
        <p:spPr>
          <a:xfrm>
            <a:off x="8414997" y="5123952"/>
            <a:ext cx="1095154" cy="1020725"/>
          </a:xfrm>
          <a:prstGeom prst="flowChartConnector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noFill/>
            </a:endParaRPr>
          </a:p>
        </p:txBody>
      </p: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1AB4E955-2007-3234-D831-07D3EA883AC1}"/>
              </a:ext>
            </a:extLst>
          </p:cNvPr>
          <p:cNvSpPr/>
          <p:nvPr/>
        </p:nvSpPr>
        <p:spPr>
          <a:xfrm>
            <a:off x="9249662" y="5092084"/>
            <a:ext cx="1095154" cy="1020725"/>
          </a:xfrm>
          <a:prstGeom prst="flowChartConnector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noFill/>
            </a:endParaRPr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791F9918-BFB3-2C2C-353C-C36FA9D0B9A8}"/>
              </a:ext>
            </a:extLst>
          </p:cNvPr>
          <p:cNvSpPr/>
          <p:nvPr/>
        </p:nvSpPr>
        <p:spPr>
          <a:xfrm>
            <a:off x="8832330" y="5713382"/>
            <a:ext cx="1095154" cy="1020725"/>
          </a:xfrm>
          <a:prstGeom prst="flowChartConnector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noFill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4F899FC-875B-0EE2-8C0C-3CF4359E3466}"/>
              </a:ext>
            </a:extLst>
          </p:cNvPr>
          <p:cNvSpPr txBox="1"/>
          <p:nvPr/>
        </p:nvSpPr>
        <p:spPr>
          <a:xfrm>
            <a:off x="9211437" y="5589489"/>
            <a:ext cx="37280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fr-CA" sz="2300" b="1" dirty="0">
                <a:solidFill>
                  <a:srgbClr val="F85749"/>
                </a:solidFill>
              </a:rPr>
              <a:t>C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B09322D-DFA9-9640-B073-F520180ED1A3}"/>
              </a:ext>
            </a:extLst>
          </p:cNvPr>
          <p:cNvSpPr txBox="1"/>
          <p:nvPr/>
        </p:nvSpPr>
        <p:spPr>
          <a:xfrm>
            <a:off x="8758241" y="5406404"/>
            <a:ext cx="37280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fr-CA" sz="20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0B7B792-F13B-6569-CE2B-BEDDCA80A432}"/>
              </a:ext>
            </a:extLst>
          </p:cNvPr>
          <p:cNvSpPr txBox="1"/>
          <p:nvPr/>
        </p:nvSpPr>
        <p:spPr>
          <a:xfrm>
            <a:off x="9699120" y="5412727"/>
            <a:ext cx="48687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fr-CA" sz="2000" dirty="0">
                <a:solidFill>
                  <a:schemeClr val="bg1"/>
                </a:solidFill>
              </a:rPr>
              <a:t>SF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703898-B554-CE32-7F1E-DABAD8B97611}"/>
              </a:ext>
            </a:extLst>
          </p:cNvPr>
          <p:cNvSpPr txBox="1"/>
          <p:nvPr/>
        </p:nvSpPr>
        <p:spPr>
          <a:xfrm>
            <a:off x="9192627" y="6155862"/>
            <a:ext cx="48687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fr-CA" sz="2000" dirty="0">
                <a:solidFill>
                  <a:schemeClr val="bg1"/>
                </a:solidFill>
              </a:rPr>
              <a:t>SÊ</a:t>
            </a:r>
          </a:p>
        </p:txBody>
      </p:sp>
      <p:sp>
        <p:nvSpPr>
          <p:cNvPr id="11" name="Organigramme : Connecteur 10">
            <a:extLst>
              <a:ext uri="{FF2B5EF4-FFF2-40B4-BE49-F238E27FC236}">
                <a16:creationId xmlns:a16="http://schemas.microsoft.com/office/drawing/2014/main" id="{089DE4C6-1DC6-033C-2130-88A856E62C29}"/>
              </a:ext>
            </a:extLst>
          </p:cNvPr>
          <p:cNvSpPr/>
          <p:nvPr/>
        </p:nvSpPr>
        <p:spPr>
          <a:xfrm>
            <a:off x="8279704" y="4807814"/>
            <a:ext cx="2192055" cy="2016067"/>
          </a:xfrm>
          <a:prstGeom prst="flowChartConnector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ln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93720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116756A-E3CB-0EE5-B544-4749F5D15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8474">
            <a:off x="8506331" y="-68450"/>
            <a:ext cx="5605409" cy="7741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phique 4" descr="Loupe avec un remplissage uni">
            <a:extLst>
              <a:ext uri="{FF2B5EF4-FFF2-40B4-BE49-F238E27FC236}">
                <a16:creationId xmlns:a16="http://schemas.microsoft.com/office/drawing/2014/main" id="{08D42FDB-59AA-CF9F-BE29-95A8B852F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862862" flipH="1" flipV="1">
            <a:off x="5687739" y="1009891"/>
            <a:ext cx="6527373" cy="65762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278D126-B2DC-18B4-6704-372D676A23C9}"/>
              </a:ext>
            </a:extLst>
          </p:cNvPr>
          <p:cNvSpPr txBox="1"/>
          <p:nvPr/>
        </p:nvSpPr>
        <p:spPr>
          <a:xfrm>
            <a:off x="-1" y="1635053"/>
            <a:ext cx="785382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fr-CA" sz="2800" b="1" dirty="0">
                <a:solidFill>
                  <a:srgbClr val="F85749"/>
                </a:solidFill>
              </a:rPr>
              <a:t>Votre candidature sous la loupe…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CA" sz="2200" dirty="0">
              <a:solidFill>
                <a:srgbClr val="F85749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CA" sz="2200" dirty="0">
                <a:solidFill>
                  <a:schemeClr val="bg1"/>
                </a:solidFill>
              </a:rPr>
              <a:t>Vos coordonnées sont-elles complètes?</a:t>
            </a:r>
          </a:p>
          <a:p>
            <a:pPr lvl="2"/>
            <a:endParaRPr lang="fr-CA" sz="2200" dirty="0">
              <a:solidFill>
                <a:schemeClr val="bg1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CA" sz="2200" dirty="0">
                <a:solidFill>
                  <a:schemeClr val="bg1"/>
                </a:solidFill>
              </a:rPr>
              <a:t>Accrochez-vous le lecteur avec des mots clés </a:t>
            </a:r>
            <a:br>
              <a:rPr lang="fr-CA" sz="2200" dirty="0">
                <a:solidFill>
                  <a:schemeClr val="bg1"/>
                </a:solidFill>
              </a:rPr>
            </a:br>
            <a:r>
              <a:rPr lang="fr-CA" sz="2200" dirty="0">
                <a:solidFill>
                  <a:schemeClr val="bg1"/>
                </a:solidFill>
              </a:rPr>
              <a:t>qui tiennent compte de </a:t>
            </a:r>
            <a:br>
              <a:rPr lang="fr-CA" sz="2200" dirty="0">
                <a:solidFill>
                  <a:schemeClr val="bg1"/>
                </a:solidFill>
              </a:rPr>
            </a:br>
            <a:r>
              <a:rPr lang="fr-CA" sz="2200" dirty="0">
                <a:solidFill>
                  <a:schemeClr val="bg1"/>
                </a:solidFill>
              </a:rPr>
              <a:t>vos </a:t>
            </a:r>
            <a:r>
              <a:rPr lang="fr-CA" sz="2200" u="sng" dirty="0">
                <a:solidFill>
                  <a:schemeClr val="bg1"/>
                </a:solidFill>
              </a:rPr>
              <a:t>intérêts et compétences</a:t>
            </a:r>
            <a:r>
              <a:rPr lang="fr-CA" sz="2200" dirty="0">
                <a:solidFill>
                  <a:schemeClr val="bg1"/>
                </a:solidFill>
              </a:rPr>
              <a:t>, </a:t>
            </a:r>
            <a:br>
              <a:rPr lang="fr-CA" sz="2200" dirty="0">
                <a:solidFill>
                  <a:schemeClr val="bg1"/>
                </a:solidFill>
              </a:rPr>
            </a:br>
            <a:r>
              <a:rPr lang="fr-CA" sz="2200" dirty="0">
                <a:solidFill>
                  <a:schemeClr val="bg1"/>
                </a:solidFill>
              </a:rPr>
              <a:t>en lien avec </a:t>
            </a:r>
            <a:br>
              <a:rPr lang="fr-CA" sz="2200" dirty="0">
                <a:solidFill>
                  <a:schemeClr val="bg1"/>
                </a:solidFill>
              </a:rPr>
            </a:br>
            <a:r>
              <a:rPr lang="fr-CA" sz="2200" dirty="0">
                <a:solidFill>
                  <a:schemeClr val="bg1"/>
                </a:solidFill>
              </a:rPr>
              <a:t>des </a:t>
            </a:r>
            <a:r>
              <a:rPr lang="fr-CA" sz="2200" u="sng" dirty="0">
                <a:solidFill>
                  <a:schemeClr val="bg1"/>
                </a:solidFill>
              </a:rPr>
              <a:t>employeurs potentiels et la fonction convoitée</a:t>
            </a:r>
            <a:r>
              <a:rPr lang="fr-CA" sz="2200" dirty="0">
                <a:solidFill>
                  <a:schemeClr val="bg1"/>
                </a:solidFill>
              </a:rPr>
              <a:t>?</a:t>
            </a:r>
          </a:p>
          <a:p>
            <a:pPr algn="ctr"/>
            <a:endParaRPr lang="fr-CA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78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116756A-E3CB-0EE5-B544-4749F5D15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8474">
            <a:off x="-1263969" y="-582018"/>
            <a:ext cx="5605409" cy="7741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phique 4" descr="Loupe avec un remplissage uni">
            <a:extLst>
              <a:ext uri="{FF2B5EF4-FFF2-40B4-BE49-F238E27FC236}">
                <a16:creationId xmlns:a16="http://schemas.microsoft.com/office/drawing/2014/main" id="{08D42FDB-59AA-CF9F-BE29-95A8B852F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115853" flipH="1">
            <a:off x="-943765" y="960002"/>
            <a:ext cx="7657591" cy="742123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B4D4552-9D33-73F7-7E63-363A4EF505E0}"/>
              </a:ext>
            </a:extLst>
          </p:cNvPr>
          <p:cNvSpPr txBox="1"/>
          <p:nvPr/>
        </p:nvSpPr>
        <p:spPr>
          <a:xfrm>
            <a:off x="3745282" y="1165272"/>
            <a:ext cx="81836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ü"/>
            </a:pPr>
            <a:endParaRPr lang="fr-CA" sz="2200" dirty="0">
              <a:solidFill>
                <a:schemeClr val="bg1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CA" sz="2200" dirty="0">
                <a:solidFill>
                  <a:schemeClr val="bg1"/>
                </a:solidFill>
              </a:rPr>
              <a:t>Vos informations sont-elles inscrites de manière uniforme?</a:t>
            </a:r>
            <a:endParaRPr lang="fr-CA" sz="2200" b="1" dirty="0">
              <a:solidFill>
                <a:schemeClr val="bg1"/>
              </a:solidFill>
            </a:endParaRPr>
          </a:p>
          <a:p>
            <a:pPr marL="1439863" lvl="3" indent="-1873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1"/>
                </a:solidFill>
              </a:rPr>
              <a:t>Titre</a:t>
            </a:r>
            <a:r>
              <a:rPr lang="fr-CA" dirty="0">
                <a:solidFill>
                  <a:schemeClr val="bg1"/>
                </a:solidFill>
              </a:rPr>
              <a:t> du diplôme (d’origine/traduit) / du poste occupé / du projet </a:t>
            </a:r>
          </a:p>
          <a:p>
            <a:pPr marL="1439863" lvl="3" indent="-1873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1"/>
                </a:solidFill>
              </a:rPr>
              <a:t>Date simplifiée </a:t>
            </a:r>
            <a:r>
              <a:rPr lang="fr-CA" dirty="0">
                <a:solidFill>
                  <a:schemeClr val="bg1"/>
                </a:solidFill>
              </a:rPr>
              <a:t>(ex. 20XX – 20XX | Été 20XX | 20XX – …)</a:t>
            </a:r>
          </a:p>
          <a:p>
            <a:pPr marL="1439863" lvl="3" indent="-1873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1"/>
                </a:solidFill>
              </a:rPr>
              <a:t>Nom de l’organisation</a:t>
            </a:r>
            <a:r>
              <a:rPr lang="fr-CA" dirty="0">
                <a:solidFill>
                  <a:schemeClr val="bg1"/>
                </a:solidFill>
              </a:rPr>
              <a:t>, </a:t>
            </a:r>
            <a:r>
              <a:rPr lang="fr-CA" sz="2200" b="1" dirty="0">
                <a:solidFill>
                  <a:schemeClr val="bg1"/>
                </a:solidFill>
              </a:rPr>
              <a:t>ville</a:t>
            </a:r>
            <a:r>
              <a:rPr lang="fr-CA" dirty="0">
                <a:solidFill>
                  <a:schemeClr val="bg1"/>
                </a:solidFill>
              </a:rPr>
              <a:t> ou </a:t>
            </a:r>
            <a:r>
              <a:rPr lang="fr-CA" sz="2200" b="1" dirty="0">
                <a:solidFill>
                  <a:schemeClr val="bg1"/>
                </a:solidFill>
              </a:rPr>
              <a:t>pays</a:t>
            </a:r>
          </a:p>
          <a:p>
            <a:pPr marL="1439863" lvl="3" indent="-1873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1"/>
                </a:solidFill>
              </a:rPr>
              <a:t>Description</a:t>
            </a:r>
            <a:r>
              <a:rPr lang="fr-CA" dirty="0">
                <a:solidFill>
                  <a:schemeClr val="bg1"/>
                </a:solidFill>
              </a:rPr>
              <a:t> de ce que vous avez accompli, dans un style télégraphique (avec des puces) en débutant les énoncés par </a:t>
            </a:r>
            <a:br>
              <a:rPr lang="fr-CA" dirty="0">
                <a:solidFill>
                  <a:schemeClr val="bg1"/>
                </a:solidFill>
              </a:rPr>
            </a:br>
            <a:r>
              <a:rPr lang="fr-CA" dirty="0">
                <a:solidFill>
                  <a:schemeClr val="bg1"/>
                </a:solidFill>
              </a:rPr>
              <a:t>des verbes à l’infinitif.</a:t>
            </a:r>
          </a:p>
          <a:p>
            <a:pPr algn="ctr"/>
            <a:endParaRPr lang="fr-C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48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116756A-E3CB-0EE5-B544-4749F5D15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8474">
            <a:off x="8481278" y="-1801438"/>
            <a:ext cx="5605409" cy="7741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phique 4" descr="Loupe avec un remplissage uni">
            <a:extLst>
              <a:ext uri="{FF2B5EF4-FFF2-40B4-BE49-F238E27FC236}">
                <a16:creationId xmlns:a16="http://schemas.microsoft.com/office/drawing/2014/main" id="{08D42FDB-59AA-CF9F-BE29-95A8B852F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862862" flipH="1" flipV="1">
            <a:off x="7326544" y="3129234"/>
            <a:ext cx="4243524" cy="427530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278D126-B2DC-18B4-6704-372D676A23C9}"/>
              </a:ext>
            </a:extLst>
          </p:cNvPr>
          <p:cNvSpPr txBox="1"/>
          <p:nvPr/>
        </p:nvSpPr>
        <p:spPr>
          <a:xfrm>
            <a:off x="-551145" y="1159064"/>
            <a:ext cx="8555277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CA" sz="2200" dirty="0">
                <a:solidFill>
                  <a:schemeClr val="bg1"/>
                </a:solidFill>
              </a:rPr>
              <a:t>Les autres thématiques sont-elles un complément d’intérêt?</a:t>
            </a:r>
            <a:br>
              <a:rPr lang="fr-CA" sz="2200" dirty="0">
                <a:solidFill>
                  <a:schemeClr val="bg1"/>
                </a:solidFill>
              </a:rPr>
            </a:br>
            <a:endParaRPr lang="fr-CA" sz="2200" dirty="0">
              <a:solidFill>
                <a:schemeClr val="bg1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chemeClr val="bg1"/>
                </a:solidFill>
              </a:rPr>
              <a:t>Langues</a:t>
            </a:r>
            <a:endParaRPr lang="fr-CA" dirty="0">
              <a:solidFill>
                <a:schemeClr val="bg1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fr-CA" sz="2200" dirty="0">
              <a:solidFill>
                <a:schemeClr val="bg1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chemeClr val="bg1"/>
                </a:solidFill>
              </a:rPr>
              <a:t>Loisirs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fr-CA" sz="2200" dirty="0">
              <a:solidFill>
                <a:schemeClr val="bg1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chemeClr val="bg1"/>
                </a:solidFill>
              </a:rPr>
              <a:t>Bourses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fr-CA" sz="2200" dirty="0">
              <a:solidFill>
                <a:schemeClr val="bg1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chemeClr val="bg1"/>
                </a:solidFill>
              </a:rPr>
              <a:t>Informatique</a:t>
            </a:r>
            <a:br>
              <a:rPr lang="fr-CA" sz="2200" dirty="0">
                <a:solidFill>
                  <a:schemeClr val="bg1"/>
                </a:solidFill>
              </a:rPr>
            </a:br>
            <a:endParaRPr lang="fr-CA" sz="2200" dirty="0">
              <a:solidFill>
                <a:schemeClr val="bg1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chemeClr val="bg1"/>
                </a:solidFill>
              </a:rPr>
              <a:t>Réalisations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fr-CA" sz="2200" dirty="0">
              <a:solidFill>
                <a:schemeClr val="bg1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chemeClr val="bg1"/>
                </a:solidFill>
              </a:rPr>
              <a:t>Publications</a:t>
            </a:r>
          </a:p>
          <a:p>
            <a:pPr algn="ctr"/>
            <a:endParaRPr lang="fr-CA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0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pic>
        <p:nvPicPr>
          <p:cNvPr id="5" name="Graphique 4" descr="Loupe avec un remplissage uni">
            <a:extLst>
              <a:ext uri="{FF2B5EF4-FFF2-40B4-BE49-F238E27FC236}">
                <a16:creationId xmlns:a16="http://schemas.microsoft.com/office/drawing/2014/main" id="{08D42FDB-59AA-CF9F-BE29-95A8B852F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115853" flipH="1">
            <a:off x="4221451" y="2468215"/>
            <a:ext cx="1653280" cy="167811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2C4AD31-6DB4-3EBF-28D4-9A299C09FC9D}"/>
              </a:ext>
            </a:extLst>
          </p:cNvPr>
          <p:cNvSpPr txBox="1"/>
          <p:nvPr/>
        </p:nvSpPr>
        <p:spPr>
          <a:xfrm>
            <a:off x="106470" y="396860"/>
            <a:ext cx="1197905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CA" sz="3600" dirty="0">
                <a:solidFill>
                  <a:srgbClr val="F85749"/>
                </a:solidFill>
              </a:rPr>
              <a:t>Développez votre profil LinkedIn et ajoutez votre CV</a:t>
            </a:r>
          </a:p>
          <a:p>
            <a:pPr lvl="1"/>
            <a:endParaRPr lang="fr-CA" sz="2000" dirty="0">
              <a:solidFill>
                <a:schemeClr val="bg1"/>
              </a:solidFill>
            </a:endParaRPr>
          </a:p>
          <a:p>
            <a:pPr lvl="1"/>
            <a:r>
              <a:rPr lang="fr-CA" sz="2000" dirty="0">
                <a:solidFill>
                  <a:schemeClr val="bg1"/>
                </a:solidFill>
              </a:rPr>
              <a:t>Quelques règles de base à vérifier:</a:t>
            </a:r>
            <a:br>
              <a:rPr lang="fr-CA" sz="2000" dirty="0">
                <a:solidFill>
                  <a:schemeClr val="bg1"/>
                </a:solidFill>
              </a:rPr>
            </a:br>
            <a:endParaRPr lang="fr-CA" sz="2000" dirty="0">
              <a:solidFill>
                <a:schemeClr val="bg1"/>
              </a:solidFill>
            </a:endParaRPr>
          </a:p>
          <a:p>
            <a:pPr marL="1703388" lvl="1" indent="-457200">
              <a:buFont typeface="Wingdings" panose="05000000000000000000" pitchFamily="2" charset="2"/>
              <a:buChar char="ü"/>
            </a:pPr>
            <a:r>
              <a:rPr lang="fr-CA" sz="2000" dirty="0">
                <a:solidFill>
                  <a:schemeClr val="bg1"/>
                </a:solidFill>
              </a:rPr>
              <a:t>Nombre de pages</a:t>
            </a:r>
          </a:p>
          <a:p>
            <a:pPr marL="1703388" lvl="1" indent="-457200">
              <a:buFont typeface="Wingdings" panose="05000000000000000000" pitchFamily="2" charset="2"/>
              <a:buChar char="ü"/>
            </a:pPr>
            <a:r>
              <a:rPr lang="fr-CA" sz="2000" dirty="0">
                <a:solidFill>
                  <a:schemeClr val="bg1"/>
                </a:solidFill>
              </a:rPr>
              <a:t>Chronologie des événements</a:t>
            </a:r>
          </a:p>
          <a:p>
            <a:pPr marL="1703388" lvl="1" indent="-457200">
              <a:buFont typeface="Wingdings" panose="05000000000000000000" pitchFamily="2" charset="2"/>
              <a:buChar char="ü"/>
            </a:pPr>
            <a:r>
              <a:rPr lang="fr-CA" sz="2000" dirty="0">
                <a:solidFill>
                  <a:schemeClr val="bg1"/>
                </a:solidFill>
              </a:rPr>
              <a:t>Noms des sections</a:t>
            </a:r>
          </a:p>
          <a:p>
            <a:pPr marL="1703388" lvl="1" indent="-457200">
              <a:buFont typeface="Wingdings" panose="05000000000000000000" pitchFamily="2" charset="2"/>
              <a:buChar char="ü"/>
            </a:pPr>
            <a:r>
              <a:rPr lang="fr-CA" sz="2000" dirty="0">
                <a:solidFill>
                  <a:schemeClr val="bg1"/>
                </a:solidFill>
              </a:rPr>
              <a:t>Qualité de la langue</a:t>
            </a:r>
          </a:p>
          <a:p>
            <a:pPr marL="1703388" lvl="1" indent="-457200">
              <a:buFont typeface="Wingdings" panose="05000000000000000000" pitchFamily="2" charset="2"/>
              <a:buChar char="ü"/>
            </a:pPr>
            <a:r>
              <a:rPr lang="fr-CA" sz="2000" dirty="0">
                <a:solidFill>
                  <a:schemeClr val="bg1"/>
                </a:solidFill>
              </a:rPr>
              <a:t>Utilisation des sigles</a:t>
            </a:r>
          </a:p>
          <a:p>
            <a:pPr marL="1703388" lvl="1" indent="-457200">
              <a:buFont typeface="Wingdings" panose="05000000000000000000" pitchFamily="2" charset="2"/>
              <a:buChar char="ü"/>
            </a:pPr>
            <a:r>
              <a:rPr lang="fr-CA" sz="2000" dirty="0">
                <a:solidFill>
                  <a:schemeClr val="bg1"/>
                </a:solidFill>
              </a:rPr>
              <a:t>Taille du papier</a:t>
            </a:r>
          </a:p>
          <a:p>
            <a:pPr marL="1703388" lvl="1" indent="-457200">
              <a:buFont typeface="Wingdings" panose="05000000000000000000" pitchFamily="2" charset="2"/>
              <a:buChar char="ü"/>
            </a:pPr>
            <a:r>
              <a:rPr lang="fr-CA" sz="2000" dirty="0">
                <a:solidFill>
                  <a:schemeClr val="bg1"/>
                </a:solidFill>
              </a:rPr>
              <a:t>Taille des caractères</a:t>
            </a:r>
          </a:p>
          <a:p>
            <a:pPr marL="1703388" lvl="1" indent="-457200">
              <a:buFont typeface="Wingdings" panose="05000000000000000000" pitchFamily="2" charset="2"/>
              <a:buChar char="ü"/>
            </a:pPr>
            <a:r>
              <a:rPr lang="fr-CA" sz="2000" dirty="0">
                <a:solidFill>
                  <a:schemeClr val="bg1"/>
                </a:solidFill>
              </a:rPr>
              <a:t>Type de document, ex.: PDF</a:t>
            </a:r>
          </a:p>
          <a:p>
            <a:pPr marL="1703388" lvl="1" indent="-457200">
              <a:buFont typeface="Wingdings" panose="05000000000000000000" pitchFamily="2" charset="2"/>
              <a:buChar char="ü"/>
            </a:pPr>
            <a:r>
              <a:rPr lang="fr-CA" sz="2000" dirty="0">
                <a:solidFill>
                  <a:schemeClr val="bg1"/>
                </a:solidFill>
              </a:rPr>
              <a:t>Recommandations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70B89B4-03D3-168D-5D98-5E500FD222CA}"/>
              </a:ext>
            </a:extLst>
          </p:cNvPr>
          <p:cNvSpPr txBox="1"/>
          <p:nvPr/>
        </p:nvSpPr>
        <p:spPr>
          <a:xfrm rot="5400000">
            <a:off x="8851393" y="154853"/>
            <a:ext cx="65375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800" dirty="0">
                <a:solidFill>
                  <a:schemeClr val="bg1"/>
                </a:solidFill>
              </a:rPr>
              <a:t>Image: https://emploi.uqar.ca/3-etapes-pour-mettre-a-jour-son-cv-a-luniversite/</a:t>
            </a:r>
            <a:endParaRPr lang="fr-CA" sz="800" b="1" dirty="0">
              <a:solidFill>
                <a:srgbClr val="036AFF"/>
              </a:solidFill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629BF6F4-0BFB-DD36-BC42-C39032D8D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36885" y="0"/>
            <a:ext cx="5431303" cy="695466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21C07F1-F2E1-04EF-1B2F-E020C0F0F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r="29254"/>
          <a:stretch/>
        </p:blipFill>
        <p:spPr bwMode="auto">
          <a:xfrm>
            <a:off x="8824280" y="2083874"/>
            <a:ext cx="2922253" cy="27869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A204922-FF07-A0B2-0E90-13D74EB25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10570">
            <a:off x="73973" y="4895543"/>
            <a:ext cx="1517445" cy="190619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17AC5B-73FE-D540-32B3-8BA565D8DF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47621">
            <a:off x="1636816" y="4925288"/>
            <a:ext cx="1481763" cy="1833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AB0C00B-F607-79E0-50C1-D2475824BB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0446" y="4843698"/>
            <a:ext cx="1366201" cy="193711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8ACE4C9-5654-ECCF-203F-0477414A11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00" t="28533" r="31500" b="26270"/>
          <a:stretch/>
        </p:blipFill>
        <p:spPr>
          <a:xfrm rot="1034378">
            <a:off x="4636874" y="4794209"/>
            <a:ext cx="1419745" cy="194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2D416FD-16BD-2E75-86A7-011487B9A14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705" t="28813" r="31172" b="26236"/>
          <a:stretch/>
        </p:blipFill>
        <p:spPr>
          <a:xfrm>
            <a:off x="6237015" y="4869858"/>
            <a:ext cx="1464856" cy="1937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A434B00-7AC7-F414-B06D-2451027DA4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14802">
            <a:off x="7816848" y="4850534"/>
            <a:ext cx="1483040" cy="192344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6BE573-0D02-4B8A-E4FB-237CA77E0CD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743" t="28330" r="31053" b="26634"/>
          <a:stretch/>
        </p:blipFill>
        <p:spPr>
          <a:xfrm rot="20888581">
            <a:off x="9382428" y="5080218"/>
            <a:ext cx="1345974" cy="1773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370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sz="2400" dirty="0">
              <a:solidFill>
                <a:srgbClr val="036AFF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4E2AFA1-F55A-DBFA-F2A8-7012E9F75CC2}"/>
              </a:ext>
            </a:extLst>
          </p:cNvPr>
          <p:cNvSpPr txBox="1"/>
          <p:nvPr/>
        </p:nvSpPr>
        <p:spPr>
          <a:xfrm>
            <a:off x="8343900" y="2517034"/>
            <a:ext cx="30956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CA" sz="2800" b="1" dirty="0">
              <a:solidFill>
                <a:schemeClr val="bg1"/>
              </a:solidFill>
            </a:endParaRPr>
          </a:p>
          <a:p>
            <a:r>
              <a:rPr lang="fr-CA" sz="3200" b="1" u="sng" dirty="0">
                <a:solidFill>
                  <a:srgbClr val="F75749"/>
                </a:solidFill>
              </a:rPr>
              <a:t>emploi.u</a:t>
            </a:r>
            <a:r>
              <a:rPr lang="fr-CA" sz="3200" b="1" u="sng" dirty="0">
                <a:solidFill>
                  <a:srgbClr val="F7574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qar.ca</a:t>
            </a:r>
            <a:endParaRPr lang="fr-CA" sz="3200" b="1" u="sng" dirty="0">
              <a:solidFill>
                <a:srgbClr val="F75749"/>
              </a:solidFill>
            </a:endParaRPr>
          </a:p>
          <a:p>
            <a:endParaRPr lang="fr-CA" sz="3200" b="1" dirty="0">
              <a:solidFill>
                <a:srgbClr val="FFC000"/>
              </a:solidFill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3FD07E8A-4B19-CEE7-9A98-3B2F95F20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278653" flipH="1">
            <a:off x="10176219" y="5048791"/>
            <a:ext cx="847971" cy="1092443"/>
          </a:xfrm>
          <a:prstGeom prst="rect">
            <a:avLst/>
          </a:prstGeom>
        </p:spPr>
      </p:pic>
      <p:pic>
        <p:nvPicPr>
          <p:cNvPr id="18" name="Image 17" descr="Une image contenant texte, logo, capture d’écran, Police&#10;&#10;Description générée automatiquement">
            <a:extLst>
              <a:ext uri="{FF2B5EF4-FFF2-40B4-BE49-F238E27FC236}">
                <a16:creationId xmlns:a16="http://schemas.microsoft.com/office/drawing/2014/main" id="{59B2D654-7919-9EB0-4EAE-62BD322DB0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9" r="2500" b="19255"/>
          <a:stretch/>
        </p:blipFill>
        <p:spPr>
          <a:xfrm>
            <a:off x="1466849" y="504999"/>
            <a:ext cx="9972675" cy="1614168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DCA7576D-263D-43DF-BA92-FFB15402EE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424072" y="-2213596"/>
            <a:ext cx="5281388" cy="520593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DCE4822-7482-806D-B82C-06FC31ACAA09}"/>
              </a:ext>
            </a:extLst>
          </p:cNvPr>
          <p:cNvSpPr txBox="1"/>
          <p:nvPr/>
        </p:nvSpPr>
        <p:spPr>
          <a:xfrm>
            <a:off x="1591795" y="3661259"/>
            <a:ext cx="868680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A" sz="3100" b="1" dirty="0">
                <a:solidFill>
                  <a:schemeClr val="bg1"/>
                </a:solidFill>
              </a:rPr>
              <a:t>Zone conseil</a:t>
            </a:r>
          </a:p>
          <a:p>
            <a:pPr algn="l"/>
            <a:endParaRPr lang="fr-CA" sz="3100" b="1" dirty="0">
              <a:solidFill>
                <a:schemeClr val="bg1"/>
              </a:solidFill>
            </a:endParaRPr>
          </a:p>
          <a:p>
            <a:pPr algn="l"/>
            <a:r>
              <a:rPr lang="fr-CA" sz="3100" dirty="0">
                <a:solidFill>
                  <a:schemeClr val="bg1"/>
                </a:solidFill>
              </a:rPr>
              <a:t>CV, lettres, entrevue, intégration en stage, offres, etc.</a:t>
            </a:r>
          </a:p>
          <a:p>
            <a:pPr algn="l"/>
            <a:endParaRPr lang="fr-CA" sz="3100" i="1" dirty="0">
              <a:solidFill>
                <a:schemeClr val="bg1"/>
              </a:solidFill>
            </a:endParaRPr>
          </a:p>
          <a:p>
            <a:pPr algn="l"/>
            <a:endParaRPr lang="fr-CA" sz="2100" i="1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C7A8377-D4EE-BCEC-F377-2ED3102C91F0}"/>
              </a:ext>
            </a:extLst>
          </p:cNvPr>
          <p:cNvSpPr/>
          <p:nvPr/>
        </p:nvSpPr>
        <p:spPr>
          <a:xfrm>
            <a:off x="1591795" y="4529470"/>
            <a:ext cx="8686800" cy="776177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491139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UQAR">
      <a:dk1>
        <a:srgbClr val="12368C"/>
      </a:dk1>
      <a:lt1>
        <a:sysClr val="window" lastClr="FFFFFF"/>
      </a:lt1>
      <a:dk2>
        <a:srgbClr val="12368C"/>
      </a:dk2>
      <a:lt2>
        <a:srgbClr val="FFFFFF"/>
      </a:lt2>
      <a:accent1>
        <a:srgbClr val="12368C"/>
      </a:accent1>
      <a:accent2>
        <a:srgbClr val="036AFF"/>
      </a:accent2>
      <a:accent3>
        <a:srgbClr val="A9CDE4"/>
      </a:accent3>
      <a:accent4>
        <a:srgbClr val="FF6D28"/>
      </a:accent4>
      <a:accent5>
        <a:srgbClr val="89CFDE"/>
      </a:accent5>
      <a:accent6>
        <a:srgbClr val="E55E58"/>
      </a:accent6>
      <a:hlink>
        <a:srgbClr val="036AFF"/>
      </a:hlink>
      <a:folHlink>
        <a:srgbClr val="A9CD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5400" b="1" dirty="0" smtClean="0">
            <a:solidFill>
              <a:srgbClr val="036A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TM04033929[[fn=Ardoise]]</Template>
  <TotalTime>9216</TotalTime>
  <Words>475</Words>
  <Application>Microsoft Office PowerPoint</Application>
  <PresentationFormat>Grand écran</PresentationFormat>
  <Paragraphs>89</Paragraphs>
  <Slides>11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HK Grotesk</vt:lpstr>
      <vt:lpstr>Webdings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Bernatchez Maya</dc:creator>
  <cp:lastModifiedBy>Morin Marie-Pascale</cp:lastModifiedBy>
  <cp:revision>85</cp:revision>
  <dcterms:created xsi:type="dcterms:W3CDTF">2023-05-25T16:02:55Z</dcterms:created>
  <dcterms:modified xsi:type="dcterms:W3CDTF">2024-10-17T15:27:17Z</dcterms:modified>
</cp:coreProperties>
</file>