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429" r:id="rId2"/>
    <p:sldId id="417" r:id="rId3"/>
    <p:sldId id="441" r:id="rId4"/>
    <p:sldId id="440" r:id="rId5"/>
    <p:sldId id="438" r:id="rId6"/>
    <p:sldId id="411" r:id="rId7"/>
    <p:sldId id="415" r:id="rId8"/>
    <p:sldId id="408" r:id="rId9"/>
    <p:sldId id="437" r:id="rId10"/>
    <p:sldId id="444" r:id="rId11"/>
    <p:sldId id="410" r:id="rId12"/>
    <p:sldId id="443" r:id="rId13"/>
    <p:sldId id="442" r:id="rId14"/>
    <p:sldId id="412" r:id="rId15"/>
    <p:sldId id="431" r:id="rId16"/>
    <p:sldId id="426" r:id="rId17"/>
    <p:sldId id="421" r:id="rId18"/>
    <p:sldId id="420" r:id="rId19"/>
    <p:sldId id="416" r:id="rId20"/>
    <p:sldId id="435" r:id="rId21"/>
    <p:sldId id="418" r:id="rId22"/>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section à supprimer)" id="{FD6A30E8-EEA5-459A-948B-AEE5245AB6AE}">
          <p14:sldIdLst>
            <p14:sldId id="429"/>
            <p14:sldId id="417"/>
            <p14:sldId id="441"/>
            <p14:sldId id="440"/>
            <p14:sldId id="438"/>
            <p14:sldId id="411"/>
            <p14:sldId id="415"/>
            <p14:sldId id="408"/>
            <p14:sldId id="437"/>
            <p14:sldId id="444"/>
            <p14:sldId id="410"/>
            <p14:sldId id="443"/>
            <p14:sldId id="442"/>
            <p14:sldId id="412"/>
            <p14:sldId id="431"/>
            <p14:sldId id="426"/>
            <p14:sldId id="421"/>
            <p14:sldId id="420"/>
            <p14:sldId id="416"/>
            <p14:sldId id="435"/>
            <p14:sldId id="4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99"/>
    <a:srgbClr val="FFFFFF"/>
    <a:srgbClr val="036AFF"/>
    <a:srgbClr val="CC66FF"/>
    <a:srgbClr val="CC00FF"/>
    <a:srgbClr val="00337E"/>
    <a:srgbClr val="003E9A"/>
    <a:srgbClr val="004FC4"/>
    <a:srgbClr val="C06954"/>
    <a:srgbClr val="A9CD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55" autoAdjust="0"/>
    <p:restoredTop sz="96076" autoAdjust="0"/>
  </p:normalViewPr>
  <p:slideViewPr>
    <p:cSldViewPr snapToGrid="0">
      <p:cViewPr varScale="1">
        <p:scale>
          <a:sx n="75" d="100"/>
          <a:sy n="75" d="100"/>
        </p:scale>
        <p:origin x="54" y="61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9" d="100"/>
          <a:sy n="59" d="100"/>
        </p:scale>
        <p:origin x="116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D43FA75-C9EC-5FCA-E05C-8BBA7514BB7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DC735F7F-35DC-2911-BDEE-A86DBC0F8DBE}"/>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6E096A-D15F-4EE5-892A-C1A65C55468E}" type="datetimeFigureOut">
              <a:rPr lang="fr-CA" smtClean="0"/>
              <a:t>2024-11-20</a:t>
            </a:fld>
            <a:endParaRPr lang="fr-CA"/>
          </a:p>
        </p:txBody>
      </p:sp>
      <p:sp>
        <p:nvSpPr>
          <p:cNvPr id="4" name="Espace réservé du pied de page 3">
            <a:extLst>
              <a:ext uri="{FF2B5EF4-FFF2-40B4-BE49-F238E27FC236}">
                <a16:creationId xmlns:a16="http://schemas.microsoft.com/office/drawing/2014/main" id="{D22FBE0F-7B8B-0A4F-4081-D083AA1DC41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8BF47B8F-87DD-094A-A40F-D38341C8DEB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6E7C72-289F-42AC-B281-ECFE37E2F158}" type="slidenum">
              <a:rPr lang="fr-CA" smtClean="0"/>
              <a:t>‹N°›</a:t>
            </a:fld>
            <a:endParaRPr lang="fr-CA"/>
          </a:p>
        </p:txBody>
      </p:sp>
    </p:spTree>
    <p:extLst>
      <p:ext uri="{BB962C8B-B14F-4D97-AF65-F5344CB8AC3E}">
        <p14:creationId xmlns:p14="http://schemas.microsoft.com/office/powerpoint/2010/main" val="3438429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3ECAF3-3D02-47ED-8238-B8D033CBE7FB}" type="datetimeFigureOut">
              <a:rPr lang="fr-CA" smtClean="0"/>
              <a:t>2024-11-20</a:t>
            </a:fld>
            <a:endParaRPr lang="fr-CA"/>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EBADBAA-463F-4686-882C-0B539D9BEB3A}" type="slidenum">
              <a:rPr lang="fr-CA" smtClean="0"/>
              <a:t>‹N°›</a:t>
            </a:fld>
            <a:endParaRPr lang="fr-CA"/>
          </a:p>
        </p:txBody>
      </p:sp>
    </p:spTree>
    <p:extLst>
      <p:ext uri="{BB962C8B-B14F-4D97-AF65-F5344CB8AC3E}">
        <p14:creationId xmlns:p14="http://schemas.microsoft.com/office/powerpoint/2010/main" val="352355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EBADBAA-463F-4686-882C-0B539D9BEB3A}" type="slidenum">
              <a:rPr lang="fr-CA" smtClean="0"/>
              <a:t>1</a:t>
            </a:fld>
            <a:endParaRPr lang="fr-CA"/>
          </a:p>
        </p:txBody>
      </p:sp>
    </p:spTree>
    <p:extLst>
      <p:ext uri="{BB962C8B-B14F-4D97-AF65-F5344CB8AC3E}">
        <p14:creationId xmlns:p14="http://schemas.microsoft.com/office/powerpoint/2010/main" val="347115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EBADBAA-463F-4686-882C-0B539D9BEB3A}" type="slidenum">
              <a:rPr lang="fr-CA" smtClean="0"/>
              <a:t>6</a:t>
            </a:fld>
            <a:endParaRPr lang="fr-CA"/>
          </a:p>
        </p:txBody>
      </p:sp>
    </p:spTree>
    <p:extLst>
      <p:ext uri="{BB962C8B-B14F-4D97-AF65-F5344CB8AC3E}">
        <p14:creationId xmlns:p14="http://schemas.microsoft.com/office/powerpoint/2010/main" val="59042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EBADBAA-463F-4686-882C-0B539D9BEB3A}" type="slidenum">
              <a:rPr lang="fr-CA" smtClean="0"/>
              <a:t>20</a:t>
            </a:fld>
            <a:endParaRPr lang="fr-CA"/>
          </a:p>
        </p:txBody>
      </p:sp>
    </p:spTree>
    <p:extLst>
      <p:ext uri="{BB962C8B-B14F-4D97-AF65-F5344CB8AC3E}">
        <p14:creationId xmlns:p14="http://schemas.microsoft.com/office/powerpoint/2010/main" val="151887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A34F8-0176-21F9-6D39-60FB949EA8E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885DAB10-B0C7-0CFB-A7C8-27053C465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D6630A1-2753-864A-DF54-81BD38540DDB}"/>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CCF43973-BF55-82C6-67E0-2CBA9C270E01}"/>
              </a:ext>
            </a:extLst>
          </p:cNvPr>
          <p:cNvSpPr>
            <a:spLocks noGrp="1"/>
          </p:cNvSpPr>
          <p:nvPr>
            <p:ph type="ftr" sz="quarter" idx="11"/>
          </p:nvPr>
        </p:nvSpPr>
        <p:spPr/>
        <p:txBody>
          <a:bodyPr/>
          <a:lstStyle/>
          <a:p>
            <a:r>
              <a:rPr lang="fr-CA"/>
              <a:t>Université du Québec à Rimouski - On s'engage pour le monde</a:t>
            </a:r>
          </a:p>
        </p:txBody>
      </p:sp>
      <p:sp>
        <p:nvSpPr>
          <p:cNvPr id="6" name="Espace réservé du numéro de diapositive 5">
            <a:extLst>
              <a:ext uri="{FF2B5EF4-FFF2-40B4-BE49-F238E27FC236}">
                <a16:creationId xmlns:a16="http://schemas.microsoft.com/office/drawing/2014/main" id="{D1C8D81F-A5AE-CFC0-6A6D-62F717706AB6}"/>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18935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CACDA-5DC5-5B68-ED9B-86396DC4DC29}"/>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0C38AC9-AA46-7CFE-BAD3-9B04A576F6D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B5CA720-45BD-AF3F-4E52-D3C528A7DB5E}"/>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2EB14EE3-C6D6-A23F-7021-33B55949D235}"/>
              </a:ext>
            </a:extLst>
          </p:cNvPr>
          <p:cNvSpPr>
            <a:spLocks noGrp="1"/>
          </p:cNvSpPr>
          <p:nvPr>
            <p:ph type="ftr" sz="quarter" idx="11"/>
          </p:nvPr>
        </p:nvSpPr>
        <p:spPr/>
        <p:txBody>
          <a:bodyPr/>
          <a:lstStyle/>
          <a:p>
            <a:r>
              <a:rPr lang="fr-CA"/>
              <a:t>Université du Québec à Rimouski - On s'engage pour le monde</a:t>
            </a:r>
          </a:p>
        </p:txBody>
      </p:sp>
      <p:sp>
        <p:nvSpPr>
          <p:cNvPr id="6" name="Espace réservé du numéro de diapositive 5">
            <a:extLst>
              <a:ext uri="{FF2B5EF4-FFF2-40B4-BE49-F238E27FC236}">
                <a16:creationId xmlns:a16="http://schemas.microsoft.com/office/drawing/2014/main" id="{873692E2-9628-5576-888C-7E1234057341}"/>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112238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E6453AA-755B-FEBC-AEC3-E8DB601D228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4D0014CA-971B-B827-AFBB-FE318D65E6A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419BDA1-E34E-6C98-B3EE-F3313173D715}"/>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DBCFB863-2DD3-AB82-7AAD-626D10FAFF4E}"/>
              </a:ext>
            </a:extLst>
          </p:cNvPr>
          <p:cNvSpPr>
            <a:spLocks noGrp="1"/>
          </p:cNvSpPr>
          <p:nvPr>
            <p:ph type="ftr" sz="quarter" idx="11"/>
          </p:nvPr>
        </p:nvSpPr>
        <p:spPr/>
        <p:txBody>
          <a:bodyPr/>
          <a:lstStyle/>
          <a:p>
            <a:r>
              <a:rPr lang="fr-CA"/>
              <a:t>Université du Québec à Rimouski - On s'engage pour le monde</a:t>
            </a:r>
          </a:p>
        </p:txBody>
      </p:sp>
      <p:sp>
        <p:nvSpPr>
          <p:cNvPr id="6" name="Espace réservé du numéro de diapositive 5">
            <a:extLst>
              <a:ext uri="{FF2B5EF4-FFF2-40B4-BE49-F238E27FC236}">
                <a16:creationId xmlns:a16="http://schemas.microsoft.com/office/drawing/2014/main" id="{8D10F822-3C7C-D3B5-B13B-595CD2E390F2}"/>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1257471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726E62-432D-E597-EE18-179040E60A9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0AE6A93-8C90-5869-7FCF-82D053E1B0C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276C7EF-9BA1-E8AC-8A39-88642ADC3980}"/>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B656BA44-801E-2A82-4834-A55B01A97B86}"/>
              </a:ext>
            </a:extLst>
          </p:cNvPr>
          <p:cNvSpPr>
            <a:spLocks noGrp="1"/>
          </p:cNvSpPr>
          <p:nvPr>
            <p:ph type="ftr" sz="quarter" idx="11"/>
          </p:nvPr>
        </p:nvSpPr>
        <p:spPr/>
        <p:txBody>
          <a:bodyPr/>
          <a:lstStyle/>
          <a:p>
            <a:r>
              <a:rPr lang="fr-CA"/>
              <a:t>Université du Québec à Rimouski - On s'engage pour le monde</a:t>
            </a:r>
          </a:p>
        </p:txBody>
      </p:sp>
      <p:sp>
        <p:nvSpPr>
          <p:cNvPr id="6" name="Espace réservé du numéro de diapositive 5">
            <a:extLst>
              <a:ext uri="{FF2B5EF4-FFF2-40B4-BE49-F238E27FC236}">
                <a16:creationId xmlns:a16="http://schemas.microsoft.com/office/drawing/2014/main" id="{6266AA1B-FA34-8A03-B4A0-4C876A0B2D04}"/>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98061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8F717-0946-6760-5F1D-8386FCA8D68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CF402DE6-ECB2-D387-BDC8-55743E826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184ECB3-F957-773B-0D91-1D4B6A5342AF}"/>
              </a:ext>
            </a:extLst>
          </p:cNvPr>
          <p:cNvSpPr>
            <a:spLocks noGrp="1"/>
          </p:cNvSpPr>
          <p:nvPr>
            <p:ph type="dt" sz="half" idx="10"/>
          </p:nvPr>
        </p:nvSpPr>
        <p:spPr/>
        <p:txBody>
          <a:bodyPr/>
          <a:lstStyle/>
          <a:p>
            <a:endParaRPr lang="fr-CA"/>
          </a:p>
        </p:txBody>
      </p:sp>
      <p:sp>
        <p:nvSpPr>
          <p:cNvPr id="5" name="Espace réservé du pied de page 4">
            <a:extLst>
              <a:ext uri="{FF2B5EF4-FFF2-40B4-BE49-F238E27FC236}">
                <a16:creationId xmlns:a16="http://schemas.microsoft.com/office/drawing/2014/main" id="{3BE58A63-134D-0292-0CD6-EB0561E4452D}"/>
              </a:ext>
            </a:extLst>
          </p:cNvPr>
          <p:cNvSpPr>
            <a:spLocks noGrp="1"/>
          </p:cNvSpPr>
          <p:nvPr>
            <p:ph type="ftr" sz="quarter" idx="11"/>
          </p:nvPr>
        </p:nvSpPr>
        <p:spPr/>
        <p:txBody>
          <a:bodyPr/>
          <a:lstStyle/>
          <a:p>
            <a:r>
              <a:rPr lang="fr-CA"/>
              <a:t>Université du Québec à Rimouski - On s'engage pour le monde</a:t>
            </a:r>
          </a:p>
        </p:txBody>
      </p:sp>
      <p:sp>
        <p:nvSpPr>
          <p:cNvPr id="6" name="Espace réservé du numéro de diapositive 5">
            <a:extLst>
              <a:ext uri="{FF2B5EF4-FFF2-40B4-BE49-F238E27FC236}">
                <a16:creationId xmlns:a16="http://schemas.microsoft.com/office/drawing/2014/main" id="{0FB84C1C-90D4-DBBB-E916-0B0DD937EEDB}"/>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278044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DCA66B-44A1-CBC4-6D34-02DE830A683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5C63B34F-87D3-831C-D447-805CB58C0D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2DC8DCF-4C98-92D3-8ABE-03D85AADB56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54803BD6-998E-2BFE-3432-A13598DD6615}"/>
              </a:ext>
            </a:extLst>
          </p:cNvPr>
          <p:cNvSpPr>
            <a:spLocks noGrp="1"/>
          </p:cNvSpPr>
          <p:nvPr>
            <p:ph type="dt" sz="half" idx="10"/>
          </p:nvPr>
        </p:nvSpPr>
        <p:spPr/>
        <p:txBody>
          <a:bodyPr/>
          <a:lstStyle/>
          <a:p>
            <a:endParaRPr lang="fr-CA"/>
          </a:p>
        </p:txBody>
      </p:sp>
      <p:sp>
        <p:nvSpPr>
          <p:cNvPr id="6" name="Espace réservé du pied de page 5">
            <a:extLst>
              <a:ext uri="{FF2B5EF4-FFF2-40B4-BE49-F238E27FC236}">
                <a16:creationId xmlns:a16="http://schemas.microsoft.com/office/drawing/2014/main" id="{29D92723-D95B-0AFB-6ECD-C601677EDF42}"/>
              </a:ext>
            </a:extLst>
          </p:cNvPr>
          <p:cNvSpPr>
            <a:spLocks noGrp="1"/>
          </p:cNvSpPr>
          <p:nvPr>
            <p:ph type="ftr" sz="quarter" idx="11"/>
          </p:nvPr>
        </p:nvSpPr>
        <p:spPr/>
        <p:txBody>
          <a:bodyPr/>
          <a:lstStyle/>
          <a:p>
            <a:r>
              <a:rPr lang="fr-CA"/>
              <a:t>Université du Québec à Rimouski - On s'engage pour le monde</a:t>
            </a:r>
          </a:p>
        </p:txBody>
      </p:sp>
      <p:sp>
        <p:nvSpPr>
          <p:cNvPr id="7" name="Espace réservé du numéro de diapositive 6">
            <a:extLst>
              <a:ext uri="{FF2B5EF4-FFF2-40B4-BE49-F238E27FC236}">
                <a16:creationId xmlns:a16="http://schemas.microsoft.com/office/drawing/2014/main" id="{F1A4031F-781A-D1CE-836C-F30894368ACA}"/>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1895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69FC62-4F0E-EAE5-6189-AF3F3D04B3FD}"/>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8D1E1E8-2071-1A4A-F3F2-74176FB77A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C61BE3C-79FF-51F1-3C4D-45471C477EE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8A0A99EC-1E26-8D0D-16E4-319AF30C8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69065A-9906-EE33-5292-A61100C1742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B506D97B-05F0-4AB4-D9B7-FD91AAA498D1}"/>
              </a:ext>
            </a:extLst>
          </p:cNvPr>
          <p:cNvSpPr>
            <a:spLocks noGrp="1"/>
          </p:cNvSpPr>
          <p:nvPr>
            <p:ph type="dt" sz="half" idx="10"/>
          </p:nvPr>
        </p:nvSpPr>
        <p:spPr/>
        <p:txBody>
          <a:bodyPr/>
          <a:lstStyle/>
          <a:p>
            <a:endParaRPr lang="fr-CA"/>
          </a:p>
        </p:txBody>
      </p:sp>
      <p:sp>
        <p:nvSpPr>
          <p:cNvPr id="8" name="Espace réservé du pied de page 7">
            <a:extLst>
              <a:ext uri="{FF2B5EF4-FFF2-40B4-BE49-F238E27FC236}">
                <a16:creationId xmlns:a16="http://schemas.microsoft.com/office/drawing/2014/main" id="{85B95BAF-F2DC-3B63-D42A-27745F63390E}"/>
              </a:ext>
            </a:extLst>
          </p:cNvPr>
          <p:cNvSpPr>
            <a:spLocks noGrp="1"/>
          </p:cNvSpPr>
          <p:nvPr>
            <p:ph type="ftr" sz="quarter" idx="11"/>
          </p:nvPr>
        </p:nvSpPr>
        <p:spPr/>
        <p:txBody>
          <a:bodyPr/>
          <a:lstStyle/>
          <a:p>
            <a:r>
              <a:rPr lang="fr-CA"/>
              <a:t>Université du Québec à Rimouski - On s'engage pour le monde</a:t>
            </a:r>
          </a:p>
        </p:txBody>
      </p:sp>
      <p:sp>
        <p:nvSpPr>
          <p:cNvPr id="9" name="Espace réservé du numéro de diapositive 8">
            <a:extLst>
              <a:ext uri="{FF2B5EF4-FFF2-40B4-BE49-F238E27FC236}">
                <a16:creationId xmlns:a16="http://schemas.microsoft.com/office/drawing/2014/main" id="{155ED9EF-F3DD-F478-C26E-BBF484BDF047}"/>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038295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41E675-0B4C-7AD5-740F-FFA170BE194D}"/>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746E773D-7280-C3E4-D739-1E42341CEE65}"/>
              </a:ext>
            </a:extLst>
          </p:cNvPr>
          <p:cNvSpPr>
            <a:spLocks noGrp="1"/>
          </p:cNvSpPr>
          <p:nvPr>
            <p:ph type="dt" sz="half" idx="10"/>
          </p:nvPr>
        </p:nvSpPr>
        <p:spPr/>
        <p:txBody>
          <a:bodyPr/>
          <a:lstStyle/>
          <a:p>
            <a:endParaRPr lang="fr-CA"/>
          </a:p>
        </p:txBody>
      </p:sp>
      <p:sp>
        <p:nvSpPr>
          <p:cNvPr id="4" name="Espace réservé du pied de page 3">
            <a:extLst>
              <a:ext uri="{FF2B5EF4-FFF2-40B4-BE49-F238E27FC236}">
                <a16:creationId xmlns:a16="http://schemas.microsoft.com/office/drawing/2014/main" id="{5F54A069-962E-C4E5-E558-C3AE04228A6C}"/>
              </a:ext>
            </a:extLst>
          </p:cNvPr>
          <p:cNvSpPr>
            <a:spLocks noGrp="1"/>
          </p:cNvSpPr>
          <p:nvPr>
            <p:ph type="ftr" sz="quarter" idx="11"/>
          </p:nvPr>
        </p:nvSpPr>
        <p:spPr/>
        <p:txBody>
          <a:bodyPr/>
          <a:lstStyle/>
          <a:p>
            <a:r>
              <a:rPr lang="fr-CA"/>
              <a:t>Université du Québec à Rimouski - On s'engage pour le monde</a:t>
            </a:r>
          </a:p>
        </p:txBody>
      </p:sp>
      <p:sp>
        <p:nvSpPr>
          <p:cNvPr id="5" name="Espace réservé du numéro de diapositive 4">
            <a:extLst>
              <a:ext uri="{FF2B5EF4-FFF2-40B4-BE49-F238E27FC236}">
                <a16:creationId xmlns:a16="http://schemas.microsoft.com/office/drawing/2014/main" id="{5D6B8C3E-58CA-55C8-D33F-4C7F794DB809}"/>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1776152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ED26E2E-49DB-B0AA-566C-647071D1D3DF}"/>
              </a:ext>
            </a:extLst>
          </p:cNvPr>
          <p:cNvSpPr>
            <a:spLocks noGrp="1"/>
          </p:cNvSpPr>
          <p:nvPr>
            <p:ph type="dt" sz="half" idx="10"/>
          </p:nvPr>
        </p:nvSpPr>
        <p:spPr/>
        <p:txBody>
          <a:bodyPr/>
          <a:lstStyle/>
          <a:p>
            <a:endParaRPr lang="fr-CA"/>
          </a:p>
        </p:txBody>
      </p:sp>
      <p:sp>
        <p:nvSpPr>
          <p:cNvPr id="3" name="Espace réservé du pied de page 2">
            <a:extLst>
              <a:ext uri="{FF2B5EF4-FFF2-40B4-BE49-F238E27FC236}">
                <a16:creationId xmlns:a16="http://schemas.microsoft.com/office/drawing/2014/main" id="{AD41FA23-931B-5582-7B47-3F585AFEE0DA}"/>
              </a:ext>
            </a:extLst>
          </p:cNvPr>
          <p:cNvSpPr>
            <a:spLocks noGrp="1"/>
          </p:cNvSpPr>
          <p:nvPr>
            <p:ph type="ftr" sz="quarter" idx="11"/>
          </p:nvPr>
        </p:nvSpPr>
        <p:spPr/>
        <p:txBody>
          <a:bodyPr/>
          <a:lstStyle/>
          <a:p>
            <a:r>
              <a:rPr lang="fr-CA"/>
              <a:t>Université du Québec à Rimouski - On s'engage pour le monde</a:t>
            </a:r>
          </a:p>
        </p:txBody>
      </p:sp>
      <p:sp>
        <p:nvSpPr>
          <p:cNvPr id="4" name="Espace réservé du numéro de diapositive 3">
            <a:extLst>
              <a:ext uri="{FF2B5EF4-FFF2-40B4-BE49-F238E27FC236}">
                <a16:creationId xmlns:a16="http://schemas.microsoft.com/office/drawing/2014/main" id="{B28E9E1F-F793-7645-7095-BA2B2F5B0F80}"/>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93527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F8EE09-311A-798A-D8C9-56BAA09BD3A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B3A09565-9AE9-8A4C-A791-962E93AEE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745999E-F63E-D664-2046-A206AEBB6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4C91AE-1114-B33E-33C8-78186F82B071}"/>
              </a:ext>
            </a:extLst>
          </p:cNvPr>
          <p:cNvSpPr>
            <a:spLocks noGrp="1"/>
          </p:cNvSpPr>
          <p:nvPr>
            <p:ph type="dt" sz="half" idx="10"/>
          </p:nvPr>
        </p:nvSpPr>
        <p:spPr/>
        <p:txBody>
          <a:bodyPr/>
          <a:lstStyle/>
          <a:p>
            <a:endParaRPr lang="fr-CA"/>
          </a:p>
        </p:txBody>
      </p:sp>
      <p:sp>
        <p:nvSpPr>
          <p:cNvPr id="6" name="Espace réservé du pied de page 5">
            <a:extLst>
              <a:ext uri="{FF2B5EF4-FFF2-40B4-BE49-F238E27FC236}">
                <a16:creationId xmlns:a16="http://schemas.microsoft.com/office/drawing/2014/main" id="{19775E94-B6FF-7301-C74A-6E12FEDFBAC9}"/>
              </a:ext>
            </a:extLst>
          </p:cNvPr>
          <p:cNvSpPr>
            <a:spLocks noGrp="1"/>
          </p:cNvSpPr>
          <p:nvPr>
            <p:ph type="ftr" sz="quarter" idx="11"/>
          </p:nvPr>
        </p:nvSpPr>
        <p:spPr/>
        <p:txBody>
          <a:bodyPr/>
          <a:lstStyle/>
          <a:p>
            <a:r>
              <a:rPr lang="fr-CA"/>
              <a:t>Université du Québec à Rimouski - On s'engage pour le monde</a:t>
            </a:r>
          </a:p>
        </p:txBody>
      </p:sp>
      <p:sp>
        <p:nvSpPr>
          <p:cNvPr id="7" name="Espace réservé du numéro de diapositive 6">
            <a:extLst>
              <a:ext uri="{FF2B5EF4-FFF2-40B4-BE49-F238E27FC236}">
                <a16:creationId xmlns:a16="http://schemas.microsoft.com/office/drawing/2014/main" id="{0356CFC5-02AB-3568-D586-64D4E665D80C}"/>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68544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9858F-EB8F-7C30-C716-787FD2D0D40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4475A1B5-3F24-E50A-72B2-DA766BB39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5D686E11-3748-6215-A80A-BEE47594A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DF767C3-B3BB-2548-B787-2CF9A8111B06}"/>
              </a:ext>
            </a:extLst>
          </p:cNvPr>
          <p:cNvSpPr>
            <a:spLocks noGrp="1"/>
          </p:cNvSpPr>
          <p:nvPr>
            <p:ph type="dt" sz="half" idx="10"/>
          </p:nvPr>
        </p:nvSpPr>
        <p:spPr/>
        <p:txBody>
          <a:bodyPr/>
          <a:lstStyle/>
          <a:p>
            <a:endParaRPr lang="fr-CA"/>
          </a:p>
        </p:txBody>
      </p:sp>
      <p:sp>
        <p:nvSpPr>
          <p:cNvPr id="6" name="Espace réservé du pied de page 5">
            <a:extLst>
              <a:ext uri="{FF2B5EF4-FFF2-40B4-BE49-F238E27FC236}">
                <a16:creationId xmlns:a16="http://schemas.microsoft.com/office/drawing/2014/main" id="{82C32E29-E6D1-6920-FF96-1027A72FA718}"/>
              </a:ext>
            </a:extLst>
          </p:cNvPr>
          <p:cNvSpPr>
            <a:spLocks noGrp="1"/>
          </p:cNvSpPr>
          <p:nvPr>
            <p:ph type="ftr" sz="quarter" idx="11"/>
          </p:nvPr>
        </p:nvSpPr>
        <p:spPr/>
        <p:txBody>
          <a:bodyPr/>
          <a:lstStyle/>
          <a:p>
            <a:r>
              <a:rPr lang="fr-CA"/>
              <a:t>Université du Québec à Rimouski - On s'engage pour le monde</a:t>
            </a:r>
          </a:p>
        </p:txBody>
      </p:sp>
      <p:sp>
        <p:nvSpPr>
          <p:cNvPr id="7" name="Espace réservé du numéro de diapositive 6">
            <a:extLst>
              <a:ext uri="{FF2B5EF4-FFF2-40B4-BE49-F238E27FC236}">
                <a16:creationId xmlns:a16="http://schemas.microsoft.com/office/drawing/2014/main" id="{DCE29263-9604-384B-DCD5-F61965876405}"/>
              </a:ext>
            </a:extLst>
          </p:cNvPr>
          <p:cNvSpPr>
            <a:spLocks noGrp="1"/>
          </p:cNvSpPr>
          <p:nvPr>
            <p:ph type="sldNum" sz="quarter" idx="12"/>
          </p:nvPr>
        </p:nvSpPr>
        <p:spPr/>
        <p:txBody>
          <a:bodyPr/>
          <a:lstStyle/>
          <a:p>
            <a:fld id="{8950269D-0D1B-4A22-A39C-A6CE19939829}" type="slidenum">
              <a:rPr lang="fr-CA" smtClean="0"/>
              <a:t>‹N°›</a:t>
            </a:fld>
            <a:endParaRPr lang="fr-CA"/>
          </a:p>
        </p:txBody>
      </p:sp>
    </p:spTree>
    <p:extLst>
      <p:ext uri="{BB962C8B-B14F-4D97-AF65-F5344CB8AC3E}">
        <p14:creationId xmlns:p14="http://schemas.microsoft.com/office/powerpoint/2010/main" val="375341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8B621B4-1F24-D7A6-02C9-F7CD83661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B56D195-D269-1479-0D41-6490B9731B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A29758C-EBA6-F74C-3F18-4810416BFD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Espace réservé du pied de page 4">
            <a:extLst>
              <a:ext uri="{FF2B5EF4-FFF2-40B4-BE49-F238E27FC236}">
                <a16:creationId xmlns:a16="http://schemas.microsoft.com/office/drawing/2014/main" id="{3718CC45-9389-A9D3-4DAF-A71EE4D40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CA"/>
              <a:t>Université du Québec à Rimouski - On s'engage pour le monde</a:t>
            </a:r>
          </a:p>
        </p:txBody>
      </p:sp>
      <p:sp>
        <p:nvSpPr>
          <p:cNvPr id="6" name="Espace réservé du numéro de diapositive 5">
            <a:extLst>
              <a:ext uri="{FF2B5EF4-FFF2-40B4-BE49-F238E27FC236}">
                <a16:creationId xmlns:a16="http://schemas.microsoft.com/office/drawing/2014/main" id="{7CFC5283-55ED-B1EB-648E-D0193202D2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0269D-0D1B-4A22-A39C-A6CE19939829}" type="slidenum">
              <a:rPr lang="fr-CA" smtClean="0"/>
              <a:t>‹N°›</a:t>
            </a:fld>
            <a:endParaRPr lang="fr-CA"/>
          </a:p>
        </p:txBody>
      </p:sp>
    </p:spTree>
    <p:extLst>
      <p:ext uri="{BB962C8B-B14F-4D97-AF65-F5344CB8AC3E}">
        <p14:creationId xmlns:p14="http://schemas.microsoft.com/office/powerpoint/2010/main" val="671505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8.jpg"/><Relationship Id="rId3" Type="http://schemas.openxmlformats.org/officeDocument/2006/relationships/hyperlink" Target="https://tablodeco.fr/products/tableau-carte-du-monde-coloree-sur-fond-blanc" TargetMode="External"/><Relationship Id="rId7" Type="http://schemas.openxmlformats.org/officeDocument/2006/relationships/image" Target="../media/image3.svg"/><Relationship Id="rId12"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hyperlink" Target="https://svgsilh.com/fr/image/41140.html" TargetMode="External"/><Relationship Id="rId5" Type="http://schemas.openxmlformats.org/officeDocument/2006/relationships/hyperlink" Target="https://www.uqar.ca/" TargetMode="External"/><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ukAXY1OQK8" TargetMode="External"/><Relationship Id="rId2" Type="http://schemas.openxmlformats.org/officeDocument/2006/relationships/hyperlink" Target="https://cdn-contenu.quebec.ca/cdn-contenu/immigration/publications/fr/GUI_Pratique_Valeurs_FR.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NukAXY1OQK8" TargetMode="External"/><Relationship Id="rId2" Type="http://schemas.openxmlformats.org/officeDocument/2006/relationships/hyperlink" Target="https://cdn-contenu.quebec.ca/cdn-contenu/immigration/publications/fr/GUI_Pratique_Valeurs_FR.pdf"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emploi.uqar.ca/" TargetMode="External"/><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vgsilh.com/fr/image/41140.html" TargetMode="External"/><Relationship Id="rId5" Type="http://schemas.openxmlformats.org/officeDocument/2006/relationships/image" Target="../media/image40.svg"/><Relationship Id="rId10" Type="http://schemas.openxmlformats.org/officeDocument/2006/relationships/hyperlink" Target="https://emploi.uqar.ca/nous-joindre-quebec-rimouski/" TargetMode="External"/><Relationship Id="rId4" Type="http://schemas.openxmlformats.org/officeDocument/2006/relationships/image" Target="../media/image39.png"/><Relationship Id="rId9"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4.svg"/><Relationship Id="rId7" Type="http://schemas.openxmlformats.org/officeDocument/2006/relationships/image" Target="../media/image45.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12"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1800">
                <a:solidFill>
                  <a:srgbClr val="036AFF"/>
                </a:solidFill>
                <a:hlinkClick r:id="rId3">
                  <a:extLst>
                    <a:ext uri="{A12FA001-AC4F-418D-AE19-62706E023703}">
                      <ahyp:hlinkClr xmlns:ahyp="http://schemas.microsoft.com/office/drawing/2018/hyperlinkcolor" val="tx"/>
                    </a:ext>
                  </a:extLst>
                </a:hlinkClick>
              </a:rPr>
              <a:t>▷ Tableau Carte du Monde Colorée sur Fond Blanc (tablodeco.fr)</a:t>
            </a:r>
            <a:endParaRPr lang="fr-CA" sz="1800" dirty="0">
              <a:solidFill>
                <a:srgbClr val="036AFF"/>
              </a:solidFill>
            </a:endParaRPr>
          </a:p>
        </p:txBody>
      </p:sp>
      <p:pic>
        <p:nvPicPr>
          <p:cNvPr id="8" name="Image 7" descr="Une image contenant Police, Graphique, logo, symbole&#10;&#10;Description générée automatiquement">
            <a:extLst>
              <a:ext uri="{FF2B5EF4-FFF2-40B4-BE49-F238E27FC236}">
                <a16:creationId xmlns:a16="http://schemas.microsoft.com/office/drawing/2014/main" id="{EAA9A465-E614-4B57-B84A-1593C71069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736" y="403642"/>
            <a:ext cx="5455037" cy="2055258"/>
          </a:xfrm>
          <a:prstGeom prst="rect">
            <a:avLst/>
          </a:prstGeom>
        </p:spPr>
      </p:pic>
      <p:sp>
        <p:nvSpPr>
          <p:cNvPr id="22" name="ZoneTexte 21">
            <a:extLst>
              <a:ext uri="{FF2B5EF4-FFF2-40B4-BE49-F238E27FC236}">
                <a16:creationId xmlns:a16="http://schemas.microsoft.com/office/drawing/2014/main" id="{34E2AFA1-F55A-DBFA-F2A8-7012E9F75CC2}"/>
              </a:ext>
            </a:extLst>
          </p:cNvPr>
          <p:cNvSpPr txBox="1"/>
          <p:nvPr/>
        </p:nvSpPr>
        <p:spPr>
          <a:xfrm>
            <a:off x="5150236" y="2517034"/>
            <a:ext cx="6736963" cy="2569934"/>
          </a:xfrm>
          <a:prstGeom prst="rect">
            <a:avLst/>
          </a:prstGeom>
          <a:noFill/>
        </p:spPr>
        <p:txBody>
          <a:bodyPr wrap="square" rtlCol="0">
            <a:spAutoFit/>
          </a:bodyPr>
          <a:lstStyle/>
          <a:p>
            <a:pPr algn="l"/>
            <a:r>
              <a:rPr lang="fr-CA" sz="3100" b="1" dirty="0">
                <a:solidFill>
                  <a:schemeClr val="bg1"/>
                </a:solidFill>
              </a:rPr>
              <a:t>Marie-Pascale Morin</a:t>
            </a:r>
          </a:p>
          <a:p>
            <a:pPr algn="l"/>
            <a:r>
              <a:rPr lang="fr-CA" sz="2300" b="1" dirty="0">
                <a:solidFill>
                  <a:schemeClr val="bg1"/>
                </a:solidFill>
              </a:rPr>
              <a:t>Emploi · Stage · Orientation</a:t>
            </a:r>
          </a:p>
          <a:p>
            <a:pPr algn="l"/>
            <a:endParaRPr lang="fr-CA" sz="2300" b="1" dirty="0">
              <a:solidFill>
                <a:schemeClr val="bg1"/>
              </a:solidFill>
            </a:endParaRPr>
          </a:p>
          <a:p>
            <a:r>
              <a:rPr lang="fr-CA" sz="2400" b="1" dirty="0">
                <a:solidFill>
                  <a:srgbClr val="FFC000"/>
                </a:solidFill>
              </a:rPr>
              <a:t>Guichet étudiant | Consulter les ressources: </a:t>
            </a:r>
            <a:r>
              <a:rPr lang="fr-CA" sz="2400" b="1" dirty="0">
                <a:solidFill>
                  <a:srgbClr val="FFC000"/>
                </a:solidFill>
                <a:hlinkClick r:id="rId5">
                  <a:extLst>
                    <a:ext uri="{A12FA001-AC4F-418D-AE19-62706E023703}">
                      <ahyp:hlinkClr xmlns:ahyp="http://schemas.microsoft.com/office/drawing/2018/hyperlinkcolor" val="tx"/>
                    </a:ext>
                  </a:extLst>
                </a:hlinkClick>
              </a:rPr>
              <a:t>uqar.ca</a:t>
            </a:r>
            <a:endParaRPr lang="fr-CA" sz="2400" b="1" dirty="0">
              <a:solidFill>
                <a:srgbClr val="FFC000"/>
              </a:solidFill>
            </a:endParaRPr>
          </a:p>
          <a:p>
            <a:r>
              <a:rPr lang="fr-CA" sz="1500" dirty="0">
                <a:solidFill>
                  <a:srgbClr val="FFC000"/>
                </a:solidFill>
              </a:rPr>
              <a:t>		              Menu &gt; Vie étudiante et ressources</a:t>
            </a:r>
          </a:p>
          <a:p>
            <a:endParaRPr lang="fr-CA" sz="2400" b="1" dirty="0">
              <a:solidFill>
                <a:srgbClr val="FFC000"/>
              </a:solidFill>
            </a:endParaRPr>
          </a:p>
          <a:p>
            <a:pPr algn="l"/>
            <a:r>
              <a:rPr lang="fr-CA" sz="2100" b="1" i="1" dirty="0">
                <a:solidFill>
                  <a:schemeClr val="bg1"/>
                </a:solidFill>
              </a:rPr>
              <a:t> </a:t>
            </a:r>
          </a:p>
        </p:txBody>
      </p:sp>
      <p:pic>
        <p:nvPicPr>
          <p:cNvPr id="9" name="Graphique 8">
            <a:extLst>
              <a:ext uri="{FF2B5EF4-FFF2-40B4-BE49-F238E27FC236}">
                <a16:creationId xmlns:a16="http://schemas.microsoft.com/office/drawing/2014/main" id="{0823F5DF-C42C-783D-50F0-555A0C9FBA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6947" y="-1"/>
            <a:ext cx="6191775" cy="7928437"/>
          </a:xfrm>
          <a:prstGeom prst="rect">
            <a:avLst/>
          </a:prstGeom>
        </p:spPr>
      </p:pic>
      <p:pic>
        <p:nvPicPr>
          <p:cNvPr id="5" name="Espace réservé d’image 8" descr="Portrait d’un membre de l’équipe">
            <a:extLst>
              <a:ext uri="{FF2B5EF4-FFF2-40B4-BE49-F238E27FC236}">
                <a16:creationId xmlns:a16="http://schemas.microsoft.com/office/drawing/2014/main" id="{66C8B0EE-5571-8915-926D-2C2A5AC99B1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589034" y="4958973"/>
            <a:ext cx="1714286" cy="1712485"/>
          </a:xfrm>
          <a:custGeom>
            <a:avLst/>
            <a:gdLst>
              <a:gd name="connsiteX0" fmla="*/ 753534 w 1507068"/>
              <a:gd name="connsiteY0" fmla="*/ 0 h 1507067"/>
              <a:gd name="connsiteX1" fmla="*/ 1507068 w 1507068"/>
              <a:gd name="connsiteY1" fmla="*/ 753534 h 1507067"/>
              <a:gd name="connsiteX2" fmla="*/ 830578 w 1507068"/>
              <a:gd name="connsiteY2" fmla="*/ 1503178 h 1507067"/>
              <a:gd name="connsiteX3" fmla="*/ 753554 w 1507068"/>
              <a:gd name="connsiteY3" fmla="*/ 1507067 h 1507067"/>
              <a:gd name="connsiteX4" fmla="*/ 753514 w 1507068"/>
              <a:gd name="connsiteY4" fmla="*/ 1507067 h 1507067"/>
              <a:gd name="connsiteX5" fmla="*/ 676490 w 1507068"/>
              <a:gd name="connsiteY5" fmla="*/ 1503178 h 1507067"/>
              <a:gd name="connsiteX6" fmla="*/ 0 w 1507068"/>
              <a:gd name="connsiteY6" fmla="*/ 753534 h 1507067"/>
              <a:gd name="connsiteX7" fmla="*/ 753534 w 1507068"/>
              <a:gd name="connsiteY7" fmla="*/ 0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068" h="1507067">
                <a:moveTo>
                  <a:pt x="753534" y="0"/>
                </a:moveTo>
                <a:cubicBezTo>
                  <a:pt x="1169699" y="0"/>
                  <a:pt x="1507068" y="337369"/>
                  <a:pt x="1507068" y="753534"/>
                </a:cubicBezTo>
                <a:cubicBezTo>
                  <a:pt x="1507068" y="1143689"/>
                  <a:pt x="1210552" y="1464589"/>
                  <a:pt x="830578" y="1503178"/>
                </a:cubicBezTo>
                <a:lnTo>
                  <a:pt x="753554" y="1507067"/>
                </a:lnTo>
                <a:lnTo>
                  <a:pt x="753514" y="1507067"/>
                </a:lnTo>
                <a:lnTo>
                  <a:pt x="676490" y="1503178"/>
                </a:lnTo>
                <a:cubicBezTo>
                  <a:pt x="296516" y="1464589"/>
                  <a:pt x="0" y="1143689"/>
                  <a:pt x="0" y="753534"/>
                </a:cubicBezTo>
                <a:cubicBezTo>
                  <a:pt x="0" y="337369"/>
                  <a:pt x="337369" y="0"/>
                  <a:pt x="753534" y="0"/>
                </a:cubicBezTo>
                <a:close/>
              </a:path>
            </a:pathLst>
          </a:custGeom>
        </p:spPr>
      </p:pic>
      <p:sp>
        <p:nvSpPr>
          <p:cNvPr id="2" name="ZoneTexte 1">
            <a:extLst>
              <a:ext uri="{FF2B5EF4-FFF2-40B4-BE49-F238E27FC236}">
                <a16:creationId xmlns:a16="http://schemas.microsoft.com/office/drawing/2014/main" id="{BA54E890-0723-AEFA-F158-4E98F151895B}"/>
              </a:ext>
            </a:extLst>
          </p:cNvPr>
          <p:cNvSpPr txBox="1"/>
          <p:nvPr/>
        </p:nvSpPr>
        <p:spPr>
          <a:xfrm>
            <a:off x="0" y="6646258"/>
            <a:ext cx="6481978" cy="215444"/>
          </a:xfrm>
          <a:prstGeom prst="rect">
            <a:avLst/>
          </a:prstGeom>
          <a:noFill/>
        </p:spPr>
        <p:txBody>
          <a:bodyPr wrap="square" rtlCol="0">
            <a:spAutoFit/>
          </a:bodyPr>
          <a:lstStyle/>
          <a:p>
            <a:pPr algn="l"/>
            <a:r>
              <a:rPr lang="fr-CA" sz="800" dirty="0">
                <a:solidFill>
                  <a:schemeClr val="bg1"/>
                </a:solidFill>
              </a:rPr>
              <a:t>Images: uqar.ca</a:t>
            </a:r>
          </a:p>
        </p:txBody>
      </p:sp>
      <p:pic>
        <p:nvPicPr>
          <p:cNvPr id="6" name="Graphique 5">
            <a:extLst>
              <a:ext uri="{FF2B5EF4-FFF2-40B4-BE49-F238E27FC236}">
                <a16:creationId xmlns:a16="http://schemas.microsoft.com/office/drawing/2014/main" id="{3FD07E8A-4B19-CEE7-9A98-3B2F95F20518}"/>
              </a:ext>
            </a:extLst>
          </p:cNvPr>
          <p:cNvPicPr>
            <a:picLocks noChangeAspect="1"/>
          </p:cNvPicPr>
          <p:nvPr/>
        </p:nvPicPr>
        <p:blipFill>
          <a:blip r:embed="rId9">
            <a:extLst>
              <a:ext uri="{96DAC541-7B7A-43D3-8B79-37D633B846F1}">
                <asvg:svgBlip xmlns:asvg="http://schemas.microsoft.com/office/drawing/2016/SVG/main" r:embed="rId10"/>
              </a:ext>
              <a:ext uri="{837473B0-CC2E-450A-ABE3-18F120FF3D39}">
                <a1611:picAttrSrcUrl xmlns:a1611="http://schemas.microsoft.com/office/drawing/2016/11/main" r:id="rId11"/>
              </a:ext>
            </a:extLst>
          </a:blip>
          <a:stretch>
            <a:fillRect/>
          </a:stretch>
        </p:blipFill>
        <p:spPr>
          <a:xfrm rot="20278653" flipH="1">
            <a:off x="11540622" y="4110677"/>
            <a:ext cx="441913" cy="569318"/>
          </a:xfrm>
          <a:prstGeom prst="rect">
            <a:avLst/>
          </a:prstGeom>
        </p:spPr>
      </p:pic>
      <p:pic>
        <p:nvPicPr>
          <p:cNvPr id="3" name="Espace réservé d’image 8" descr="Portrait d’un membre de l’équipe">
            <a:extLst>
              <a:ext uri="{FF2B5EF4-FFF2-40B4-BE49-F238E27FC236}">
                <a16:creationId xmlns:a16="http://schemas.microsoft.com/office/drawing/2014/main" id="{9B3C505F-2A1F-511E-0414-E7357DE55558}"/>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rot="371866">
            <a:off x="1491697" y="1610703"/>
            <a:ext cx="1903890" cy="1901888"/>
          </a:xfrm>
          <a:custGeom>
            <a:avLst/>
            <a:gdLst>
              <a:gd name="connsiteX0" fmla="*/ 753534 w 1507068"/>
              <a:gd name="connsiteY0" fmla="*/ 0 h 1507067"/>
              <a:gd name="connsiteX1" fmla="*/ 1507068 w 1507068"/>
              <a:gd name="connsiteY1" fmla="*/ 753534 h 1507067"/>
              <a:gd name="connsiteX2" fmla="*/ 830578 w 1507068"/>
              <a:gd name="connsiteY2" fmla="*/ 1503178 h 1507067"/>
              <a:gd name="connsiteX3" fmla="*/ 753554 w 1507068"/>
              <a:gd name="connsiteY3" fmla="*/ 1507067 h 1507067"/>
              <a:gd name="connsiteX4" fmla="*/ 753514 w 1507068"/>
              <a:gd name="connsiteY4" fmla="*/ 1507067 h 1507067"/>
              <a:gd name="connsiteX5" fmla="*/ 676490 w 1507068"/>
              <a:gd name="connsiteY5" fmla="*/ 1503178 h 1507067"/>
              <a:gd name="connsiteX6" fmla="*/ 0 w 1507068"/>
              <a:gd name="connsiteY6" fmla="*/ 753534 h 1507067"/>
              <a:gd name="connsiteX7" fmla="*/ 753534 w 1507068"/>
              <a:gd name="connsiteY7" fmla="*/ 0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068" h="1507067">
                <a:moveTo>
                  <a:pt x="753534" y="0"/>
                </a:moveTo>
                <a:cubicBezTo>
                  <a:pt x="1169699" y="0"/>
                  <a:pt x="1507068" y="337369"/>
                  <a:pt x="1507068" y="753534"/>
                </a:cubicBezTo>
                <a:cubicBezTo>
                  <a:pt x="1507068" y="1143689"/>
                  <a:pt x="1210552" y="1464589"/>
                  <a:pt x="830578" y="1503178"/>
                </a:cubicBezTo>
                <a:lnTo>
                  <a:pt x="753554" y="1507067"/>
                </a:lnTo>
                <a:lnTo>
                  <a:pt x="753514" y="1507067"/>
                </a:lnTo>
                <a:lnTo>
                  <a:pt x="676490" y="1503178"/>
                </a:lnTo>
                <a:cubicBezTo>
                  <a:pt x="296516" y="1464589"/>
                  <a:pt x="0" y="1143689"/>
                  <a:pt x="0" y="753534"/>
                </a:cubicBezTo>
                <a:cubicBezTo>
                  <a:pt x="0" y="337369"/>
                  <a:pt x="337369" y="0"/>
                  <a:pt x="753534" y="0"/>
                </a:cubicBezTo>
                <a:close/>
              </a:path>
            </a:pathLst>
          </a:custGeom>
        </p:spPr>
      </p:pic>
      <p:pic>
        <p:nvPicPr>
          <p:cNvPr id="13" name="Image 12" descr="Une image contenant personne, habits, Visage humain, sourire&#10;&#10;Description générée automatiquement">
            <a:extLst>
              <a:ext uri="{FF2B5EF4-FFF2-40B4-BE49-F238E27FC236}">
                <a16:creationId xmlns:a16="http://schemas.microsoft.com/office/drawing/2014/main" id="{E78FDE7B-ADB6-8740-78CB-C93CCF5A4B50}"/>
              </a:ext>
            </a:extLst>
          </p:cNvPr>
          <p:cNvPicPr>
            <a:picLocks noChangeAspect="1"/>
          </p:cNvPicPr>
          <p:nvPr/>
        </p:nvPicPr>
        <p:blipFill rotWithShape="1">
          <a:blip r:embed="rId13">
            <a:extLst>
              <a:ext uri="{28A0092B-C50C-407E-A947-70E740481C1C}">
                <a14:useLocalDpi xmlns:a14="http://schemas.microsoft.com/office/drawing/2010/main" val="0"/>
              </a:ext>
            </a:extLst>
          </a:blip>
          <a:srcRect l="39904" t="14450" r="36815" b="49594"/>
          <a:stretch/>
        </p:blipFill>
        <p:spPr>
          <a:xfrm rot="21285535">
            <a:off x="118848" y="3228975"/>
            <a:ext cx="1804940" cy="1857993"/>
          </a:xfrm>
          <a:prstGeom prst="flowChartConnector">
            <a:avLst/>
          </a:prstGeom>
        </p:spPr>
      </p:pic>
      <p:sp>
        <p:nvSpPr>
          <p:cNvPr id="15" name="ZoneTexte 14">
            <a:extLst>
              <a:ext uri="{FF2B5EF4-FFF2-40B4-BE49-F238E27FC236}">
                <a16:creationId xmlns:a16="http://schemas.microsoft.com/office/drawing/2014/main" id="{DC9EBF99-99B0-D5BD-F953-00F5142E4B06}"/>
              </a:ext>
            </a:extLst>
          </p:cNvPr>
          <p:cNvSpPr txBox="1"/>
          <p:nvPr/>
        </p:nvSpPr>
        <p:spPr>
          <a:xfrm>
            <a:off x="5279600" y="5119209"/>
            <a:ext cx="6481978" cy="1384995"/>
          </a:xfrm>
          <a:prstGeom prst="rect">
            <a:avLst/>
          </a:prstGeom>
          <a:noFill/>
        </p:spPr>
        <p:txBody>
          <a:bodyPr wrap="square" rtlCol="0">
            <a:spAutoFit/>
          </a:bodyPr>
          <a:lstStyle/>
          <a:p>
            <a:pPr algn="l"/>
            <a:r>
              <a:rPr lang="fr-CA" sz="2100" b="1" i="1" dirty="0">
                <a:solidFill>
                  <a:schemeClr val="bg1"/>
                </a:solidFill>
              </a:rPr>
              <a:t>Sensibilisation au marché du travail québécois</a:t>
            </a:r>
          </a:p>
          <a:p>
            <a:pPr algn="l"/>
            <a:r>
              <a:rPr lang="fr-CA" sz="2100" b="1" i="1" dirty="0">
                <a:solidFill>
                  <a:schemeClr val="bg1"/>
                </a:solidFill>
              </a:rPr>
              <a:t>- Le CV québécois</a:t>
            </a:r>
          </a:p>
          <a:p>
            <a:pPr algn="l"/>
            <a:r>
              <a:rPr lang="fr-CA" sz="2100" b="1" i="1" dirty="0">
                <a:solidFill>
                  <a:schemeClr val="bg1"/>
                </a:solidFill>
              </a:rPr>
              <a:t>- Se préparer aux entrevues d’embauche</a:t>
            </a:r>
          </a:p>
          <a:p>
            <a:pPr algn="l"/>
            <a:r>
              <a:rPr lang="fr-CA" sz="2100" i="1" dirty="0">
                <a:solidFill>
                  <a:schemeClr val="bg1"/>
                </a:solidFill>
              </a:rPr>
              <a:t>  </a:t>
            </a:r>
          </a:p>
        </p:txBody>
      </p:sp>
      <p:sp>
        <p:nvSpPr>
          <p:cNvPr id="16" name="ZoneTexte 15">
            <a:extLst>
              <a:ext uri="{FF2B5EF4-FFF2-40B4-BE49-F238E27FC236}">
                <a16:creationId xmlns:a16="http://schemas.microsoft.com/office/drawing/2014/main" id="{B18AB84B-C7BD-6A32-C027-1FACEAFDF1DE}"/>
              </a:ext>
            </a:extLst>
          </p:cNvPr>
          <p:cNvSpPr txBox="1"/>
          <p:nvPr/>
        </p:nvSpPr>
        <p:spPr>
          <a:xfrm>
            <a:off x="7546843" y="6552074"/>
            <a:ext cx="6481978" cy="307777"/>
          </a:xfrm>
          <a:prstGeom prst="rect">
            <a:avLst/>
          </a:prstGeom>
          <a:noFill/>
        </p:spPr>
        <p:txBody>
          <a:bodyPr wrap="square" rtlCol="0">
            <a:spAutoFit/>
          </a:bodyPr>
          <a:lstStyle/>
          <a:p>
            <a:pPr algn="l"/>
            <a:r>
              <a:rPr lang="fr-CA" sz="1400" dirty="0">
                <a:solidFill>
                  <a:schemeClr val="bg1"/>
                </a:solidFill>
              </a:rPr>
              <a:t>© UQAR – Marie-Pascale Morin, Emploi · Stage · Orientation</a:t>
            </a:r>
          </a:p>
        </p:txBody>
      </p:sp>
    </p:spTree>
    <p:extLst>
      <p:ext uri="{BB962C8B-B14F-4D97-AF65-F5344CB8AC3E}">
        <p14:creationId xmlns:p14="http://schemas.microsoft.com/office/powerpoint/2010/main" val="34738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400" dirty="0">
                <a:solidFill>
                  <a:schemeClr val="bg1"/>
                </a:solidFill>
              </a:rPr>
              <a:t>Pouvez-vous donner des exemples de bonnes utilisations de ces </a:t>
            </a:r>
            <a:r>
              <a:rPr lang="fr-CA" sz="2400" b="1" dirty="0">
                <a:solidFill>
                  <a:schemeClr val="bg1"/>
                </a:solidFill>
              </a:rPr>
              <a:t>codes culturels </a:t>
            </a:r>
            <a:r>
              <a:rPr lang="fr-CA" sz="2400" dirty="0">
                <a:solidFill>
                  <a:schemeClr val="bg1"/>
                </a:solidFill>
              </a:rPr>
              <a:t>:</a:t>
            </a:r>
            <a:br>
              <a:rPr lang="fr-CA" sz="2400" dirty="0">
                <a:solidFill>
                  <a:schemeClr val="bg1"/>
                </a:solidFill>
              </a:rPr>
            </a:br>
            <a:r>
              <a:rPr lang="fr-CA" sz="2400" dirty="0">
                <a:solidFill>
                  <a:schemeClr val="bg1"/>
                </a:solidFill>
              </a:rPr>
              <a:t> ponctualité, regard, confiance, poignée de main, vouvoiement.</a:t>
            </a:r>
            <a:endParaRPr lang="fr-CA" sz="2400" dirty="0"/>
          </a:p>
        </p:txBody>
      </p:sp>
      <p:sp>
        <p:nvSpPr>
          <p:cNvPr id="9" name="ZoneTexte 8">
            <a:extLst>
              <a:ext uri="{FF2B5EF4-FFF2-40B4-BE49-F238E27FC236}">
                <a16:creationId xmlns:a16="http://schemas.microsoft.com/office/drawing/2014/main" id="{9DC00322-DFF1-930F-89E9-1B3334016BB4}"/>
              </a:ext>
            </a:extLst>
          </p:cNvPr>
          <p:cNvSpPr txBox="1"/>
          <p:nvPr/>
        </p:nvSpPr>
        <p:spPr>
          <a:xfrm>
            <a:off x="10135237" y="6567119"/>
            <a:ext cx="2100880" cy="307777"/>
          </a:xfrm>
          <a:prstGeom prst="rect">
            <a:avLst/>
          </a:prstGeom>
          <a:noFill/>
        </p:spPr>
        <p:txBody>
          <a:bodyPr wrap="square" rtlCol="0">
            <a:spAutoFit/>
          </a:bodyPr>
          <a:lstStyle/>
          <a:p>
            <a:pPr algn="r"/>
            <a:r>
              <a:rPr lang="fr-CA" sz="1400" dirty="0">
                <a:solidFill>
                  <a:schemeClr val="bg1"/>
                </a:solidFill>
              </a:rPr>
              <a:t>Ordre des CPA (2018)</a:t>
            </a:r>
            <a:endParaRPr lang="fr-CA" sz="1600" b="1" dirty="0">
              <a:solidFill>
                <a:schemeClr val="bg1"/>
              </a:solidFill>
            </a:endParaRPr>
          </a:p>
        </p:txBody>
      </p:sp>
      <p:sp>
        <p:nvSpPr>
          <p:cNvPr id="2" name="Rectangle 1">
            <a:extLst>
              <a:ext uri="{FF2B5EF4-FFF2-40B4-BE49-F238E27FC236}">
                <a16:creationId xmlns:a16="http://schemas.microsoft.com/office/drawing/2014/main" id="{43002598-2786-DA2B-E277-F7DD4E3E7C02}"/>
              </a:ext>
            </a:extLst>
          </p:cNvPr>
          <p:cNvSpPr>
            <a:spLocks noChangeArrowheads="1"/>
          </p:cNvSpPr>
          <p:nvPr/>
        </p:nvSpPr>
        <p:spPr bwMode="auto">
          <a:xfrm rot="21299016">
            <a:off x="452437" y="5021467"/>
            <a:ext cx="11287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altLang="fr-FR" sz="3200" b="1" i="1" u="none" strike="noStrike" cap="none" normalizeH="0" baseline="0" dirty="0">
                <a:ln>
                  <a:noFill/>
                </a:ln>
                <a:solidFill>
                  <a:srgbClr val="FFC000"/>
                </a:solidFill>
                <a:effectLst/>
                <a:latin typeface="Bradley Hand ITC" panose="03070402050302030203" pitchFamily="66" charset="0"/>
                <a:ea typeface="Calibri" panose="020F0502020204030204" pitchFamily="34" charset="0"/>
                <a:cs typeface="Times New Roman" panose="02020603050405020304" pitchFamily="18" charset="0"/>
              </a:rPr>
              <a:t>Partagez « votre profil » à </a:t>
            </a:r>
            <a:r>
              <a:rPr kumimoji="0" lang="fr-CA" altLang="fr-FR" sz="3200" b="1" i="1" u="none" strike="noStrike" cap="none" normalizeH="0" baseline="0" dirty="0" err="1">
                <a:ln>
                  <a:noFill/>
                </a:ln>
                <a:solidFill>
                  <a:srgbClr val="FFC000"/>
                </a:solidFill>
                <a:effectLst/>
                <a:latin typeface="Bradley Hand ITC" panose="03070402050302030203" pitchFamily="66" charset="0"/>
                <a:ea typeface="Calibri" panose="020F0502020204030204" pitchFamily="34" charset="0"/>
                <a:cs typeface="Times New Roman" panose="02020603050405020304" pitchFamily="18" charset="0"/>
              </a:rPr>
              <a:t>un·e</a:t>
            </a:r>
            <a:r>
              <a:rPr kumimoji="0" lang="fr-CA" altLang="fr-FR" sz="3200" b="1" i="1" u="none" strike="noStrike" cap="none" normalizeH="0" baseline="0" dirty="0">
                <a:ln>
                  <a:noFill/>
                </a:ln>
                <a:solidFill>
                  <a:srgbClr val="FFC000"/>
                </a:solidFill>
                <a:effectLst/>
                <a:latin typeface="Bradley Hand ITC" panose="03070402050302030203" pitchFamily="66" charset="0"/>
                <a:ea typeface="Calibri" panose="020F0502020204030204" pitchFamily="34" charset="0"/>
                <a:cs typeface="Times New Roman" panose="02020603050405020304" pitchFamily="18" charset="0"/>
              </a:rPr>
              <a:t> collègue en quelques minutes.</a:t>
            </a:r>
            <a:endParaRPr kumimoji="0" lang="fr-CA" altLang="fr-FR" sz="3200" b="1" i="1" u="none" strike="noStrike" cap="none" normalizeH="0" baseline="0" dirty="0">
              <a:ln>
                <a:noFill/>
              </a:ln>
              <a:solidFill>
                <a:srgbClr val="FFC000"/>
              </a:solidFill>
              <a:effectLst/>
              <a:latin typeface="Bradley Hand ITC" panose="03070402050302030203" pitchFamily="66" charset="0"/>
            </a:endParaRPr>
          </a:p>
        </p:txBody>
      </p:sp>
    </p:spTree>
    <p:extLst>
      <p:ext uri="{BB962C8B-B14F-4D97-AF65-F5344CB8AC3E}">
        <p14:creationId xmlns:p14="http://schemas.microsoft.com/office/powerpoint/2010/main" val="32052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1195" y="0"/>
            <a:ext cx="12193193"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672419" y="852714"/>
            <a:ext cx="9938431" cy="569387"/>
          </a:xfrm>
          <a:prstGeom prst="rect">
            <a:avLst/>
          </a:prstGeom>
          <a:noFill/>
        </p:spPr>
        <p:txBody>
          <a:bodyPr wrap="square" rtlCol="0">
            <a:spAutoFit/>
          </a:bodyPr>
          <a:lstStyle/>
          <a:p>
            <a:pPr algn="l"/>
            <a:r>
              <a:rPr lang="fr-CA" sz="3100" b="1" dirty="0">
                <a:solidFill>
                  <a:srgbClr val="FFC000"/>
                </a:solidFill>
              </a:rPr>
              <a:t>Quelles questions me seront posées?</a:t>
            </a:r>
            <a:endParaRPr lang="fr-CA" sz="2500" b="1" i="1" dirty="0">
              <a:solidFill>
                <a:srgbClr val="FFC000"/>
              </a:solidFill>
            </a:endParaRPr>
          </a:p>
        </p:txBody>
      </p:sp>
      <p:pic>
        <p:nvPicPr>
          <p:cNvPr id="6" name="Image 5" descr="Ancienne structure de millésime">
            <a:extLst>
              <a:ext uri="{FF2B5EF4-FFF2-40B4-BE49-F238E27FC236}">
                <a16:creationId xmlns:a16="http://schemas.microsoft.com/office/drawing/2014/main" id="{E6272CBE-D342-1BB0-519D-0B080315FB4C}"/>
              </a:ext>
            </a:extLst>
          </p:cNvPr>
          <p:cNvPicPr>
            <a:picLocks noChangeAspect="1"/>
          </p:cNvPicPr>
          <p:nvPr/>
        </p:nvPicPr>
        <p:blipFill rotWithShape="1">
          <a:blip r:embed="rId2">
            <a:extLst>
              <a:ext uri="{28A0092B-C50C-407E-A947-70E740481C1C}">
                <a14:useLocalDpi xmlns:a14="http://schemas.microsoft.com/office/drawing/2010/main" val="0"/>
              </a:ext>
            </a:extLst>
          </a:blip>
          <a:srcRect t="8338" r="42911" b="13234"/>
          <a:stretch/>
        </p:blipFill>
        <p:spPr>
          <a:xfrm>
            <a:off x="4829171" y="4099307"/>
            <a:ext cx="2532462" cy="2488150"/>
          </a:xfrm>
          <a:prstGeom prst="flowChartConnector">
            <a:avLst/>
          </a:prstGeom>
        </p:spPr>
      </p:pic>
      <p:pic>
        <p:nvPicPr>
          <p:cNvPr id="8" name="Graphique 7" descr="Bulle de discussion contour">
            <a:extLst>
              <a:ext uri="{FF2B5EF4-FFF2-40B4-BE49-F238E27FC236}">
                <a16:creationId xmlns:a16="http://schemas.microsoft.com/office/drawing/2014/main" id="{2DCE3E2C-9926-137B-BB85-D2C851DD4C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08487" y="2455439"/>
            <a:ext cx="2354588" cy="2018219"/>
          </a:xfrm>
          <a:prstGeom prst="rect">
            <a:avLst/>
          </a:prstGeom>
        </p:spPr>
      </p:pic>
      <p:pic>
        <p:nvPicPr>
          <p:cNvPr id="10" name="Graphique 9" descr="Bulle de pensée contour">
            <a:extLst>
              <a:ext uri="{FF2B5EF4-FFF2-40B4-BE49-F238E27FC236}">
                <a16:creationId xmlns:a16="http://schemas.microsoft.com/office/drawing/2014/main" id="{1960D69B-A463-C12B-1FC2-E3D085DC81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448546" y="2240272"/>
            <a:ext cx="2380625" cy="2380625"/>
          </a:xfrm>
          <a:prstGeom prst="rect">
            <a:avLst/>
          </a:prstGeom>
        </p:spPr>
      </p:pic>
    </p:spTree>
    <p:extLst>
      <p:ext uri="{BB962C8B-B14F-4D97-AF65-F5344CB8AC3E}">
        <p14:creationId xmlns:p14="http://schemas.microsoft.com/office/powerpoint/2010/main" val="237401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38100" y="0"/>
            <a:ext cx="122301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225188" y="401949"/>
            <a:ext cx="12408929" cy="569387"/>
          </a:xfrm>
          <a:prstGeom prst="rect">
            <a:avLst/>
          </a:prstGeom>
          <a:noFill/>
        </p:spPr>
        <p:txBody>
          <a:bodyPr wrap="square" rtlCol="0">
            <a:spAutoFit/>
          </a:bodyPr>
          <a:lstStyle/>
          <a:p>
            <a:pPr algn="l"/>
            <a:r>
              <a:rPr lang="fr-CA" sz="3100" b="1" dirty="0">
                <a:solidFill>
                  <a:srgbClr val="FFC000"/>
                </a:solidFill>
              </a:rPr>
              <a:t>Sujets abordés et réponses possibles pour une entrevue réussie!</a:t>
            </a:r>
            <a:endParaRPr lang="fr-CA" sz="3100" b="1" dirty="0">
              <a:solidFill>
                <a:schemeClr val="bg1"/>
              </a:solidFill>
            </a:endParaRPr>
          </a:p>
        </p:txBody>
      </p:sp>
      <p:sp>
        <p:nvSpPr>
          <p:cNvPr id="8" name="ZoneTexte 7">
            <a:extLst>
              <a:ext uri="{FF2B5EF4-FFF2-40B4-BE49-F238E27FC236}">
                <a16:creationId xmlns:a16="http://schemas.microsoft.com/office/drawing/2014/main" id="{B688253D-809B-A649-AC78-F909A25F6E72}"/>
              </a:ext>
            </a:extLst>
          </p:cNvPr>
          <p:cNvSpPr txBox="1"/>
          <p:nvPr/>
        </p:nvSpPr>
        <p:spPr>
          <a:xfrm>
            <a:off x="295275" y="1373285"/>
            <a:ext cx="11896725" cy="4216539"/>
          </a:xfrm>
          <a:prstGeom prst="rect">
            <a:avLst/>
          </a:prstGeom>
          <a:noFill/>
        </p:spPr>
        <p:txBody>
          <a:bodyPr wrap="square" rtlCol="0">
            <a:spAutoFit/>
          </a:bodyPr>
          <a:lstStyle/>
          <a:p>
            <a:pPr algn="l">
              <a:lnSpc>
                <a:spcPct val="114000"/>
              </a:lnSpc>
            </a:pPr>
            <a:endParaRPr lang="fr-CA" sz="2000" dirty="0">
              <a:solidFill>
                <a:schemeClr val="bg1"/>
              </a:solidFill>
            </a:endParaRPr>
          </a:p>
          <a:p>
            <a:pPr algn="l">
              <a:lnSpc>
                <a:spcPct val="114000"/>
              </a:lnSpc>
            </a:pPr>
            <a:r>
              <a:rPr lang="fr-CA" sz="2000" dirty="0">
                <a:solidFill>
                  <a:schemeClr val="bg1"/>
                </a:solidFill>
              </a:rPr>
              <a:t>1. Est-il important de répondre </a:t>
            </a:r>
            <a:r>
              <a:rPr lang="fr-CA" sz="2000" b="1" dirty="0">
                <a:solidFill>
                  <a:schemeClr val="bg1"/>
                </a:solidFill>
              </a:rPr>
              <a:t>rapidement</a:t>
            </a:r>
            <a:r>
              <a:rPr lang="fr-CA" sz="2000" dirty="0">
                <a:solidFill>
                  <a:schemeClr val="bg1"/>
                </a:solidFill>
              </a:rPr>
              <a:t> aux questions de l’employeur?</a:t>
            </a:r>
          </a:p>
          <a:p>
            <a:pPr indent="265113" algn="l">
              <a:lnSpc>
                <a:spcPct val="114000"/>
              </a:lnSpc>
            </a:pPr>
            <a:r>
              <a:rPr lang="fr-CA" sz="2000" dirty="0">
                <a:solidFill>
                  <a:schemeClr val="bg1"/>
                </a:solidFill>
              </a:rPr>
              <a:t>Prenez votre </a:t>
            </a:r>
            <a:r>
              <a:rPr lang="fr-CA" sz="2000" b="1" dirty="0">
                <a:solidFill>
                  <a:schemeClr val="bg1"/>
                </a:solidFill>
              </a:rPr>
              <a:t>temps</a:t>
            </a:r>
            <a:r>
              <a:rPr lang="fr-CA" sz="2000" dirty="0">
                <a:solidFill>
                  <a:schemeClr val="bg1"/>
                </a:solidFill>
              </a:rPr>
              <a:t>, demandez des précisions au besoin, élaborez vos réponses tout en étant </a:t>
            </a:r>
            <a:r>
              <a:rPr lang="fr-CA" sz="2000" dirty="0" err="1">
                <a:solidFill>
                  <a:schemeClr val="bg1"/>
                </a:solidFill>
              </a:rPr>
              <a:t>concis·e</a:t>
            </a:r>
            <a:r>
              <a:rPr lang="fr-CA" sz="2000" dirty="0">
                <a:solidFill>
                  <a:schemeClr val="bg1"/>
                </a:solidFill>
              </a:rPr>
              <a:t>.</a:t>
            </a:r>
            <a:br>
              <a:rPr lang="fr-CA" sz="2000" dirty="0">
                <a:solidFill>
                  <a:schemeClr val="bg1"/>
                </a:solidFill>
              </a:rPr>
            </a:br>
            <a:endParaRPr lang="fr-CA" sz="2000" dirty="0">
              <a:solidFill>
                <a:schemeClr val="bg1"/>
              </a:solidFill>
            </a:endParaRPr>
          </a:p>
          <a:p>
            <a:pPr>
              <a:lnSpc>
                <a:spcPct val="114000"/>
              </a:lnSpc>
            </a:pPr>
            <a:r>
              <a:rPr lang="fr-CA" sz="2000" dirty="0">
                <a:solidFill>
                  <a:schemeClr val="bg1"/>
                </a:solidFill>
              </a:rPr>
              <a:t>2. Devrais-je réfléchir à des </a:t>
            </a:r>
            <a:r>
              <a:rPr lang="fr-CA" sz="2000" b="1" dirty="0">
                <a:solidFill>
                  <a:schemeClr val="bg1"/>
                </a:solidFill>
              </a:rPr>
              <a:t>exemples</a:t>
            </a:r>
            <a:r>
              <a:rPr lang="fr-CA" sz="2000" dirty="0">
                <a:solidFill>
                  <a:schemeClr val="bg1"/>
                </a:solidFill>
              </a:rPr>
              <a:t> pour illustrer mes propos?</a:t>
            </a:r>
          </a:p>
          <a:p>
            <a:pPr marL="265113">
              <a:lnSpc>
                <a:spcPct val="114000"/>
              </a:lnSpc>
            </a:pPr>
            <a:r>
              <a:rPr lang="fr-CA" sz="2000" dirty="0">
                <a:solidFill>
                  <a:schemeClr val="bg1"/>
                </a:solidFill>
              </a:rPr>
              <a:t>Oui, expliquez vos idées avec des phrases complètes et illustrez-les à l’aide d’</a:t>
            </a:r>
            <a:r>
              <a:rPr lang="fr-CA" sz="2000" b="1" dirty="0">
                <a:solidFill>
                  <a:schemeClr val="bg1"/>
                </a:solidFill>
              </a:rPr>
              <a:t>exemples</a:t>
            </a:r>
            <a:r>
              <a:rPr lang="fr-CA" sz="2000" dirty="0">
                <a:solidFill>
                  <a:schemeClr val="bg1"/>
                </a:solidFill>
              </a:rPr>
              <a:t> concrets. Cela augmentera votre crédibilité auprès de l’employeur, ainsi que son sentiment de confiance envers vous.</a:t>
            </a:r>
          </a:p>
          <a:p>
            <a:pPr marL="265113">
              <a:lnSpc>
                <a:spcPct val="114000"/>
              </a:lnSpc>
            </a:pPr>
            <a:endParaRPr lang="fr-CA" sz="2000" dirty="0">
              <a:solidFill>
                <a:schemeClr val="bg1"/>
              </a:solidFill>
            </a:endParaRPr>
          </a:p>
          <a:p>
            <a:pPr marL="265113">
              <a:lnSpc>
                <a:spcPct val="114000"/>
              </a:lnSpc>
            </a:pPr>
            <a:r>
              <a:rPr lang="fr-CA" sz="2000" dirty="0">
                <a:solidFill>
                  <a:schemeClr val="bg1"/>
                </a:solidFill>
              </a:rPr>
              <a:t>Exemple: pouvez-vous nous parler de votre sens de l’organisation?</a:t>
            </a:r>
          </a:p>
          <a:p>
            <a:pPr marL="457200" indent="-457200" algn="l">
              <a:lnSpc>
                <a:spcPct val="114000"/>
              </a:lnSpc>
              <a:buFont typeface="Wingdings" panose="05000000000000000000" pitchFamily="2" charset="2"/>
              <a:buChar char="ü"/>
            </a:pPr>
            <a:endParaRPr lang="fr-CA" sz="2000" dirty="0">
              <a:solidFill>
                <a:schemeClr val="bg1"/>
              </a:solidFill>
            </a:endParaRPr>
          </a:p>
          <a:p>
            <a:pPr marL="457200" indent="-457200" algn="l">
              <a:buFont typeface="Wingdings" panose="05000000000000000000" pitchFamily="2" charset="2"/>
              <a:buChar char="ü"/>
            </a:pPr>
            <a:endParaRPr lang="fr-CA" sz="2000" dirty="0">
              <a:solidFill>
                <a:schemeClr val="bg1"/>
              </a:solidFill>
            </a:endParaRPr>
          </a:p>
          <a:p>
            <a:pPr marL="457200" indent="-457200" algn="l">
              <a:buFont typeface="Wingdings" panose="05000000000000000000" pitchFamily="2" charset="2"/>
              <a:buChar char="ü"/>
            </a:pPr>
            <a:endParaRPr lang="fr-CA" sz="2000" i="1" dirty="0">
              <a:solidFill>
                <a:schemeClr val="bg1"/>
              </a:solidFill>
            </a:endParaRPr>
          </a:p>
        </p:txBody>
      </p:sp>
    </p:spTree>
    <p:extLst>
      <p:ext uri="{BB962C8B-B14F-4D97-AF65-F5344CB8AC3E}">
        <p14:creationId xmlns:p14="http://schemas.microsoft.com/office/powerpoint/2010/main" val="403506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38100" y="0"/>
            <a:ext cx="122301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8" name="ZoneTexte 7">
            <a:extLst>
              <a:ext uri="{FF2B5EF4-FFF2-40B4-BE49-F238E27FC236}">
                <a16:creationId xmlns:a16="http://schemas.microsoft.com/office/drawing/2014/main" id="{B688253D-809B-A649-AC78-F909A25F6E72}"/>
              </a:ext>
            </a:extLst>
          </p:cNvPr>
          <p:cNvSpPr txBox="1"/>
          <p:nvPr/>
        </p:nvSpPr>
        <p:spPr>
          <a:xfrm>
            <a:off x="295275" y="941485"/>
            <a:ext cx="11896725" cy="5330305"/>
          </a:xfrm>
          <a:prstGeom prst="rect">
            <a:avLst/>
          </a:prstGeom>
          <a:noFill/>
        </p:spPr>
        <p:txBody>
          <a:bodyPr wrap="square" rtlCol="0">
            <a:spAutoFit/>
          </a:bodyPr>
          <a:lstStyle/>
          <a:p>
            <a:pPr algn="l">
              <a:lnSpc>
                <a:spcPct val="114000"/>
              </a:lnSpc>
            </a:pPr>
            <a:r>
              <a:rPr lang="fr-CA" sz="2000" dirty="0">
                <a:solidFill>
                  <a:schemeClr val="bg1"/>
                </a:solidFill>
              </a:rPr>
              <a:t>4. Comment répondre à une </a:t>
            </a:r>
            <a:r>
              <a:rPr lang="fr-CA" sz="2000" b="1" dirty="0">
                <a:solidFill>
                  <a:schemeClr val="bg1"/>
                </a:solidFill>
              </a:rPr>
              <a:t>résolution de cas</a:t>
            </a:r>
            <a:r>
              <a:rPr lang="fr-CA" sz="2000" dirty="0">
                <a:solidFill>
                  <a:schemeClr val="bg1"/>
                </a:solidFill>
              </a:rPr>
              <a:t> ou une </a:t>
            </a:r>
            <a:r>
              <a:rPr lang="fr-CA" sz="2000" b="1" dirty="0">
                <a:solidFill>
                  <a:schemeClr val="bg1"/>
                </a:solidFill>
              </a:rPr>
              <a:t>mise en situation</a:t>
            </a:r>
            <a:r>
              <a:rPr lang="fr-CA" sz="2000" dirty="0">
                <a:solidFill>
                  <a:schemeClr val="bg1"/>
                </a:solidFill>
              </a:rPr>
              <a:t>?</a:t>
            </a:r>
          </a:p>
          <a:p>
            <a:pPr algn="l">
              <a:lnSpc>
                <a:spcPct val="114000"/>
              </a:lnSpc>
            </a:pPr>
            <a:endParaRPr lang="fr-CA" sz="2000" dirty="0">
              <a:solidFill>
                <a:schemeClr val="bg1"/>
              </a:solidFill>
            </a:endParaRPr>
          </a:p>
          <a:p>
            <a:pPr algn="l">
              <a:lnSpc>
                <a:spcPct val="114000"/>
              </a:lnSpc>
            </a:pPr>
            <a:r>
              <a:rPr lang="fr-CA" sz="2000" dirty="0">
                <a:solidFill>
                  <a:schemeClr val="bg1"/>
                </a:solidFill>
              </a:rPr>
              <a:t>Exemple: votre patron demande à votre collègue et vous produire un rapport d’analyse dans des délais serrés, afin que vous le présentiez au comité mensuel de direction afin qu’une décision importante puisse être prise. Toutefois, votre collègue s’absente et vous réalisez que vous êtes </a:t>
            </a:r>
            <a:r>
              <a:rPr lang="fr-CA" sz="2000" dirty="0" err="1">
                <a:solidFill>
                  <a:schemeClr val="bg1"/>
                </a:solidFill>
              </a:rPr>
              <a:t>seul·e</a:t>
            </a:r>
            <a:r>
              <a:rPr lang="fr-CA" sz="2000" dirty="0">
                <a:solidFill>
                  <a:schemeClr val="bg1"/>
                </a:solidFill>
              </a:rPr>
              <a:t> à pouvoir effectuer la tâche. Comment réagissez-vous?</a:t>
            </a:r>
          </a:p>
          <a:p>
            <a:pPr algn="l">
              <a:lnSpc>
                <a:spcPct val="114000"/>
              </a:lnSpc>
            </a:pPr>
            <a:endParaRPr lang="fr-CA" sz="2000" dirty="0">
              <a:solidFill>
                <a:schemeClr val="bg1"/>
              </a:solidFill>
            </a:endParaRPr>
          </a:p>
          <a:p>
            <a:pPr algn="l">
              <a:lnSpc>
                <a:spcPct val="114000"/>
              </a:lnSpc>
            </a:pPr>
            <a:r>
              <a:rPr lang="fr-CA" sz="2000" dirty="0">
                <a:solidFill>
                  <a:schemeClr val="bg1"/>
                </a:solidFill>
              </a:rPr>
              <a:t>        Vous pourriez utiliser la méthode STAR! </a:t>
            </a:r>
          </a:p>
          <a:p>
            <a:pPr algn="l">
              <a:lnSpc>
                <a:spcPct val="114000"/>
              </a:lnSpc>
            </a:pPr>
            <a:r>
              <a:rPr lang="fr-CA" sz="2000" dirty="0">
                <a:solidFill>
                  <a:schemeClr val="bg1"/>
                </a:solidFill>
              </a:rPr>
              <a:t>Répondez de manière </a:t>
            </a:r>
            <a:r>
              <a:rPr lang="fr-CA" sz="2000" b="1" dirty="0">
                <a:solidFill>
                  <a:schemeClr val="bg1"/>
                </a:solidFill>
              </a:rPr>
              <a:t>structurée</a:t>
            </a:r>
            <a:r>
              <a:rPr lang="fr-CA" sz="2000" dirty="0">
                <a:solidFill>
                  <a:schemeClr val="bg1"/>
                </a:solidFill>
              </a:rPr>
              <a:t>, méthodique en utilisant des références et des termes adaptés au contexte;</a:t>
            </a:r>
            <a:br>
              <a:rPr lang="fr-CA" sz="2000" dirty="0">
                <a:solidFill>
                  <a:schemeClr val="bg1"/>
                </a:solidFill>
              </a:rPr>
            </a:br>
            <a:r>
              <a:rPr lang="fr-CA" sz="2000" dirty="0">
                <a:solidFill>
                  <a:schemeClr val="bg1"/>
                </a:solidFill>
              </a:rPr>
              <a:t>- Résumez une </a:t>
            </a:r>
            <a:r>
              <a:rPr lang="fr-CA" sz="2500" b="1" dirty="0">
                <a:solidFill>
                  <a:srgbClr val="FFC000"/>
                </a:solidFill>
              </a:rPr>
              <a:t>s</a:t>
            </a:r>
            <a:r>
              <a:rPr lang="fr-CA" sz="2000" dirty="0">
                <a:solidFill>
                  <a:schemeClr val="bg1"/>
                </a:solidFill>
              </a:rPr>
              <a:t>ituation: </a:t>
            </a:r>
            <a:r>
              <a:rPr lang="fr-CA" sz="2000" i="1" dirty="0">
                <a:solidFill>
                  <a:schemeClr val="bg1"/>
                </a:solidFill>
              </a:rPr>
              <a:t>si je comprends bien la situation…, je crois que je rencontre ces enjeux… et qu’il y aurait ces ressources à ma disposition…</a:t>
            </a:r>
            <a:br>
              <a:rPr lang="fr-CA" sz="2000" i="1" dirty="0">
                <a:solidFill>
                  <a:schemeClr val="bg1"/>
                </a:solidFill>
              </a:rPr>
            </a:br>
            <a:r>
              <a:rPr lang="fr-CA" sz="2000" dirty="0">
                <a:solidFill>
                  <a:schemeClr val="bg1"/>
                </a:solidFill>
              </a:rPr>
              <a:t>- Expliquez les </a:t>
            </a:r>
            <a:r>
              <a:rPr lang="fr-CA" sz="2500" b="1" dirty="0">
                <a:solidFill>
                  <a:srgbClr val="FFC000"/>
                </a:solidFill>
              </a:rPr>
              <a:t>t</a:t>
            </a:r>
            <a:r>
              <a:rPr lang="fr-CA" sz="2000" dirty="0">
                <a:solidFill>
                  <a:schemeClr val="bg1"/>
                </a:solidFill>
              </a:rPr>
              <a:t>âches: </a:t>
            </a:r>
            <a:r>
              <a:rPr lang="fr-CA" sz="2000" i="1" dirty="0">
                <a:solidFill>
                  <a:schemeClr val="bg1"/>
                </a:solidFill>
              </a:rPr>
              <a:t>je prendrai en charge d’identifier… et de demander…</a:t>
            </a:r>
            <a:br>
              <a:rPr lang="fr-CA" sz="2000" dirty="0">
                <a:solidFill>
                  <a:schemeClr val="bg1"/>
                </a:solidFill>
              </a:rPr>
            </a:br>
            <a:r>
              <a:rPr lang="fr-CA" sz="2000" dirty="0">
                <a:solidFill>
                  <a:schemeClr val="bg1"/>
                </a:solidFill>
              </a:rPr>
              <a:t>- Présentez les </a:t>
            </a:r>
            <a:r>
              <a:rPr lang="fr-CA" sz="2500" b="1" dirty="0">
                <a:solidFill>
                  <a:srgbClr val="FFC000"/>
                </a:solidFill>
              </a:rPr>
              <a:t>a</a:t>
            </a:r>
            <a:r>
              <a:rPr lang="fr-CA" sz="2000" dirty="0">
                <a:solidFill>
                  <a:schemeClr val="bg1"/>
                </a:solidFill>
              </a:rPr>
              <a:t>ctions: </a:t>
            </a:r>
            <a:r>
              <a:rPr lang="fr-CA" sz="2000" i="1" dirty="0">
                <a:solidFill>
                  <a:schemeClr val="bg1"/>
                </a:solidFill>
              </a:rPr>
              <a:t>j’aviserais, je planifierais, j’organiserais, j’analyserais…</a:t>
            </a:r>
            <a:br>
              <a:rPr lang="fr-CA" sz="2000" i="1" dirty="0">
                <a:solidFill>
                  <a:schemeClr val="bg1"/>
                </a:solidFill>
              </a:rPr>
            </a:br>
            <a:r>
              <a:rPr lang="fr-CA" sz="2000" i="1" dirty="0">
                <a:solidFill>
                  <a:schemeClr val="bg1"/>
                </a:solidFill>
              </a:rPr>
              <a:t>- </a:t>
            </a:r>
            <a:r>
              <a:rPr lang="fr-CA" sz="2000" dirty="0">
                <a:solidFill>
                  <a:schemeClr val="bg1"/>
                </a:solidFill>
              </a:rPr>
              <a:t>Démontrez les </a:t>
            </a:r>
            <a:r>
              <a:rPr lang="fr-CA" sz="2500" b="1" dirty="0">
                <a:solidFill>
                  <a:srgbClr val="FFC000"/>
                </a:solidFill>
              </a:rPr>
              <a:t>r</a:t>
            </a:r>
            <a:r>
              <a:rPr lang="fr-CA" sz="2000" dirty="0">
                <a:solidFill>
                  <a:schemeClr val="bg1"/>
                </a:solidFill>
              </a:rPr>
              <a:t>ésultats: </a:t>
            </a:r>
            <a:r>
              <a:rPr lang="fr-CA" sz="2000" i="1" dirty="0">
                <a:solidFill>
                  <a:schemeClr val="bg1"/>
                </a:solidFill>
              </a:rPr>
              <a:t>je viserais à ce que le travail, mon équipe, le comité mensuel de direction… soit… </a:t>
            </a:r>
          </a:p>
        </p:txBody>
      </p:sp>
      <p:pic>
        <p:nvPicPr>
          <p:cNvPr id="12" name="Graphique 11" descr="Étoile avec un remplissage uni">
            <a:extLst>
              <a:ext uri="{FF2B5EF4-FFF2-40B4-BE49-F238E27FC236}">
                <a16:creationId xmlns:a16="http://schemas.microsoft.com/office/drawing/2014/main" id="{DD7387B9-CEA9-AB5C-FF9A-E5A27EDD6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871895">
            <a:off x="-152260" y="2982857"/>
            <a:ext cx="895070" cy="892282"/>
          </a:xfrm>
          <a:prstGeom prst="rect">
            <a:avLst/>
          </a:prstGeom>
        </p:spPr>
      </p:pic>
    </p:spTree>
    <p:extLst>
      <p:ext uri="{BB962C8B-B14F-4D97-AF65-F5344CB8AC3E}">
        <p14:creationId xmlns:p14="http://schemas.microsoft.com/office/powerpoint/2010/main" val="220645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1604212"/>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240632" y="299980"/>
            <a:ext cx="11951368" cy="954107"/>
          </a:xfrm>
          <a:prstGeom prst="rect">
            <a:avLst/>
          </a:prstGeom>
          <a:noFill/>
        </p:spPr>
        <p:txBody>
          <a:bodyPr wrap="square" rtlCol="0">
            <a:spAutoFit/>
          </a:bodyPr>
          <a:lstStyle/>
          <a:p>
            <a:r>
              <a:rPr lang="fr-CA" sz="3200" b="1" dirty="0">
                <a:solidFill>
                  <a:schemeClr val="bg1"/>
                </a:solidFill>
              </a:rPr>
              <a:t>Qu’est-ce que l’intégration pour vous?</a:t>
            </a:r>
          </a:p>
          <a:p>
            <a:r>
              <a:rPr lang="fr-CA" sz="2400" b="1" i="1" dirty="0">
                <a:solidFill>
                  <a:schemeClr val="bg1"/>
                </a:solidFill>
              </a:rPr>
              <a:t>Comment vous êtes-vous familiarisé avec les valeurs du Québec?</a:t>
            </a:r>
          </a:p>
        </p:txBody>
      </p:sp>
      <p:sp>
        <p:nvSpPr>
          <p:cNvPr id="3" name="ZoneTexte 2">
            <a:extLst>
              <a:ext uri="{FF2B5EF4-FFF2-40B4-BE49-F238E27FC236}">
                <a16:creationId xmlns:a16="http://schemas.microsoft.com/office/drawing/2014/main" id="{F70B89B4-03D3-168D-5D98-5E500FD222CA}"/>
              </a:ext>
            </a:extLst>
          </p:cNvPr>
          <p:cNvSpPr txBox="1"/>
          <p:nvPr/>
        </p:nvSpPr>
        <p:spPr>
          <a:xfrm>
            <a:off x="426310" y="6188586"/>
            <a:ext cx="11765690" cy="553998"/>
          </a:xfrm>
          <a:prstGeom prst="rect">
            <a:avLst/>
          </a:prstGeom>
          <a:noFill/>
        </p:spPr>
        <p:txBody>
          <a:bodyPr wrap="square" rtlCol="0">
            <a:spAutoFit/>
          </a:bodyPr>
          <a:lstStyle/>
          <a:p>
            <a:r>
              <a:rPr lang="fr-CA" b="1" i="1" dirty="0">
                <a:solidFill>
                  <a:srgbClr val="036AFF"/>
                </a:solidFill>
              </a:rPr>
              <a:t>« Toute personne profite de droits, de libertés et a l’obligation de respecter les valeurs établies. »</a:t>
            </a:r>
            <a:endParaRPr lang="fr-CA" sz="1700" b="1" i="1" dirty="0">
              <a:solidFill>
                <a:srgbClr val="036AFF"/>
              </a:solidFill>
            </a:endParaRPr>
          </a:p>
          <a:p>
            <a:r>
              <a:rPr lang="fr-CA" sz="1200" i="1" dirty="0">
                <a:solidFill>
                  <a:srgbClr val="036AFF"/>
                </a:solidFill>
              </a:rPr>
              <a:t>Guide pratique : </a:t>
            </a:r>
            <a:r>
              <a:rPr lang="fr-CA" sz="1200" i="1" u="sng" dirty="0">
                <a:solidFill>
                  <a:srgbClr val="036AFF"/>
                </a:solidFill>
                <a:hlinkClick r:id="rId2"/>
              </a:rPr>
              <a:t>https://cdn-contenu.quebec.ca/cdn-contenu/immigration/publications/fr/GUI_Pratique_Valeurs_FR.pdf</a:t>
            </a:r>
            <a:r>
              <a:rPr lang="fr-CA" sz="1200" i="1" dirty="0">
                <a:solidFill>
                  <a:srgbClr val="036AFF"/>
                </a:solidFill>
              </a:rPr>
              <a:t> | Image: </a:t>
            </a:r>
            <a:r>
              <a:rPr lang="fr-CA" sz="1200" i="1" dirty="0">
                <a:solidFill>
                  <a:srgbClr val="036AFF"/>
                </a:solidFill>
                <a:hlinkClick r:id="rId3"/>
              </a:rPr>
              <a:t>https://www.youtube.com/watch?v=NukAXY1OQK8</a:t>
            </a:r>
            <a:r>
              <a:rPr lang="fr-CA" sz="1200" i="1" dirty="0">
                <a:solidFill>
                  <a:srgbClr val="036AFF"/>
                </a:solidFill>
              </a:rPr>
              <a:t> </a:t>
            </a:r>
            <a:endParaRPr lang="fr-CA" sz="1050" b="1" i="1" dirty="0">
              <a:solidFill>
                <a:srgbClr val="036AFF"/>
              </a:solidFill>
            </a:endParaRPr>
          </a:p>
        </p:txBody>
      </p:sp>
      <p:pic>
        <p:nvPicPr>
          <p:cNvPr id="8" name="Image 7">
            <a:extLst>
              <a:ext uri="{FF2B5EF4-FFF2-40B4-BE49-F238E27FC236}">
                <a16:creationId xmlns:a16="http://schemas.microsoft.com/office/drawing/2014/main" id="{CB893202-93E5-A4BF-29B9-5D0C4CFF7682}"/>
              </a:ext>
            </a:extLst>
          </p:cNvPr>
          <p:cNvPicPr>
            <a:picLocks noChangeAspect="1"/>
          </p:cNvPicPr>
          <p:nvPr/>
        </p:nvPicPr>
        <p:blipFill>
          <a:blip r:embed="rId4"/>
          <a:stretch>
            <a:fillRect/>
          </a:stretch>
        </p:blipFill>
        <p:spPr>
          <a:xfrm>
            <a:off x="9375416" y="376472"/>
            <a:ext cx="2413143" cy="23890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 name="ZoneTexte 9">
            <a:extLst>
              <a:ext uri="{FF2B5EF4-FFF2-40B4-BE49-F238E27FC236}">
                <a16:creationId xmlns:a16="http://schemas.microsoft.com/office/drawing/2014/main" id="{B7309492-2060-1580-3C52-289890E61812}"/>
              </a:ext>
            </a:extLst>
          </p:cNvPr>
          <p:cNvSpPr txBox="1"/>
          <p:nvPr/>
        </p:nvSpPr>
        <p:spPr>
          <a:xfrm>
            <a:off x="0" y="1776588"/>
            <a:ext cx="11765690" cy="1023357"/>
          </a:xfrm>
          <a:prstGeom prst="rect">
            <a:avLst/>
          </a:prstGeom>
          <a:noFill/>
        </p:spPr>
        <p:txBody>
          <a:bodyPr wrap="square">
            <a:spAutoFit/>
          </a:bodyPr>
          <a:lstStyle/>
          <a:p>
            <a:pPr lvl="1"/>
            <a:r>
              <a:rPr lang="fr-CA" sz="2400" b="1" dirty="0">
                <a:solidFill>
                  <a:srgbClr val="036AFF"/>
                </a:solidFill>
              </a:rPr>
              <a:t>Connaissez-vous les 5 clés pour mieux comprendre le Québec?</a:t>
            </a:r>
          </a:p>
          <a:p>
            <a:pPr lvl="1"/>
            <a:endParaRPr lang="fr-CA" sz="1050" b="1" dirty="0">
              <a:solidFill>
                <a:srgbClr val="036AFF"/>
              </a:solidFill>
            </a:endParaRPr>
          </a:p>
          <a:p>
            <a:pPr lvl="1"/>
            <a:endParaRPr lang="fr-CA" sz="1200" b="1" dirty="0">
              <a:solidFill>
                <a:schemeClr val="bg1"/>
              </a:solidFill>
            </a:endParaRPr>
          </a:p>
          <a:p>
            <a:pPr marL="800100" lvl="1" indent="-342900">
              <a:buFont typeface="+mj-lt"/>
              <a:buAutoNum type="arabicPeriod"/>
            </a:pPr>
            <a:endParaRPr lang="fr-CA" sz="1400" dirty="0">
              <a:solidFill>
                <a:schemeClr val="bg1"/>
              </a:solidFill>
            </a:endParaRPr>
          </a:p>
        </p:txBody>
      </p:sp>
      <p:sp>
        <p:nvSpPr>
          <p:cNvPr id="14" name="ZoneTexte 13">
            <a:extLst>
              <a:ext uri="{FF2B5EF4-FFF2-40B4-BE49-F238E27FC236}">
                <a16:creationId xmlns:a16="http://schemas.microsoft.com/office/drawing/2014/main" id="{24FE65F6-B8FA-DB6A-5B7C-2D021396D91D}"/>
              </a:ext>
            </a:extLst>
          </p:cNvPr>
          <p:cNvSpPr txBox="1"/>
          <p:nvPr/>
        </p:nvSpPr>
        <p:spPr>
          <a:xfrm>
            <a:off x="543212" y="2534297"/>
            <a:ext cx="11389894" cy="923330"/>
          </a:xfrm>
          <a:prstGeom prst="rect">
            <a:avLst/>
          </a:prstGeom>
          <a:noFill/>
        </p:spPr>
        <p:txBody>
          <a:bodyPr wrap="square">
            <a:spAutoFit/>
          </a:bodyPr>
          <a:lstStyle/>
          <a:p>
            <a:pPr marL="800100" lvl="1" indent="-342900">
              <a:buFont typeface="+mj-lt"/>
              <a:buAutoNum type="arabicPeriod"/>
            </a:pPr>
            <a:r>
              <a:rPr lang="fr-CA" sz="1800" b="1" dirty="0">
                <a:solidFill>
                  <a:schemeClr val="accent5">
                    <a:lumMod val="75000"/>
                  </a:schemeClr>
                </a:solidFill>
              </a:rPr>
              <a:t>Le Québec est une société francophone </a:t>
            </a:r>
            <a:br>
              <a:rPr lang="fr-CA" sz="1800" dirty="0">
                <a:solidFill>
                  <a:schemeClr val="accent5">
                    <a:lumMod val="75000"/>
                  </a:schemeClr>
                </a:solidFill>
              </a:rPr>
            </a:br>
            <a:r>
              <a:rPr lang="fr-CA" sz="1800" dirty="0">
                <a:solidFill>
                  <a:schemeClr val="accent5">
                    <a:lumMod val="75000"/>
                  </a:schemeClr>
                </a:solidFill>
              </a:rPr>
              <a:t>  - </a:t>
            </a:r>
            <a:r>
              <a:rPr lang="fr-CA" sz="1800" i="1" dirty="0">
                <a:solidFill>
                  <a:schemeClr val="accent5">
                    <a:lumMod val="75000"/>
                  </a:schemeClr>
                </a:solidFill>
              </a:rPr>
              <a:t>Quels médias francophones utilisez-vous pour vous informer et suivre l’actualité? </a:t>
            </a:r>
            <a:br>
              <a:rPr lang="fr-CA" sz="1800" i="1" dirty="0">
                <a:solidFill>
                  <a:schemeClr val="accent5">
                    <a:lumMod val="75000"/>
                  </a:schemeClr>
                </a:solidFill>
              </a:rPr>
            </a:br>
            <a:endParaRPr lang="fr-CA" sz="1800" i="1" dirty="0">
              <a:solidFill>
                <a:schemeClr val="accent5">
                  <a:lumMod val="75000"/>
                </a:schemeClr>
              </a:solidFill>
            </a:endParaRPr>
          </a:p>
        </p:txBody>
      </p:sp>
      <p:sp>
        <p:nvSpPr>
          <p:cNvPr id="16" name="ZoneTexte 15">
            <a:extLst>
              <a:ext uri="{FF2B5EF4-FFF2-40B4-BE49-F238E27FC236}">
                <a16:creationId xmlns:a16="http://schemas.microsoft.com/office/drawing/2014/main" id="{7E6DF57A-41D1-C10B-C84A-7F0A1BA525AD}"/>
              </a:ext>
            </a:extLst>
          </p:cNvPr>
          <p:cNvSpPr txBox="1"/>
          <p:nvPr/>
        </p:nvSpPr>
        <p:spPr>
          <a:xfrm>
            <a:off x="543212" y="3442399"/>
            <a:ext cx="9691651" cy="1200329"/>
          </a:xfrm>
          <a:prstGeom prst="rect">
            <a:avLst/>
          </a:prstGeom>
          <a:noFill/>
        </p:spPr>
        <p:txBody>
          <a:bodyPr wrap="square">
            <a:spAutoFit/>
          </a:bodyPr>
          <a:lstStyle/>
          <a:p>
            <a:pPr marL="800100" lvl="1" indent="-342900">
              <a:buFont typeface="+mj-lt"/>
              <a:buAutoNum type="arabicPeriod" startAt="2"/>
            </a:pPr>
            <a:r>
              <a:rPr lang="fr-CA" sz="1800" b="1" dirty="0">
                <a:solidFill>
                  <a:schemeClr val="accent4"/>
                </a:solidFill>
              </a:rPr>
              <a:t> Le Québec est une société démocratique</a:t>
            </a:r>
            <a:br>
              <a:rPr lang="fr-CA" sz="1800" dirty="0">
                <a:solidFill>
                  <a:schemeClr val="accent4"/>
                </a:solidFill>
              </a:rPr>
            </a:br>
            <a:r>
              <a:rPr lang="fr-CA" sz="1800" dirty="0">
                <a:solidFill>
                  <a:schemeClr val="accent4"/>
                </a:solidFill>
              </a:rPr>
              <a:t>  - </a:t>
            </a:r>
            <a:r>
              <a:rPr lang="fr-CA" sz="1800" i="1" dirty="0">
                <a:solidFill>
                  <a:schemeClr val="accent4"/>
                </a:solidFill>
              </a:rPr>
              <a:t>Quel type de leadership exercez-vous dans une équipe? </a:t>
            </a:r>
            <a:br>
              <a:rPr lang="fr-CA" sz="1800" i="1" dirty="0">
                <a:solidFill>
                  <a:schemeClr val="accent4"/>
                </a:solidFill>
              </a:rPr>
            </a:br>
            <a:r>
              <a:rPr lang="fr-CA" sz="1800" i="1" dirty="0">
                <a:solidFill>
                  <a:schemeClr val="accent4"/>
                </a:solidFill>
              </a:rPr>
              <a:t>  - Pouvez-vous nous parler de vos engagements sociaux?</a:t>
            </a:r>
            <a:br>
              <a:rPr lang="fr-CA" sz="1800" i="1" dirty="0">
                <a:solidFill>
                  <a:srgbClr val="FFC000"/>
                </a:solidFill>
              </a:rPr>
            </a:br>
            <a:endParaRPr lang="fr-CA" sz="1800" i="1" dirty="0">
              <a:solidFill>
                <a:srgbClr val="FFC000"/>
              </a:solidFill>
            </a:endParaRPr>
          </a:p>
        </p:txBody>
      </p:sp>
      <p:sp>
        <p:nvSpPr>
          <p:cNvPr id="18" name="ZoneTexte 17">
            <a:extLst>
              <a:ext uri="{FF2B5EF4-FFF2-40B4-BE49-F238E27FC236}">
                <a16:creationId xmlns:a16="http://schemas.microsoft.com/office/drawing/2014/main" id="{8794E0B9-49E8-4566-5E41-3DC5CF7B85BF}"/>
              </a:ext>
            </a:extLst>
          </p:cNvPr>
          <p:cNvSpPr txBox="1"/>
          <p:nvPr/>
        </p:nvSpPr>
        <p:spPr>
          <a:xfrm>
            <a:off x="543212" y="4480779"/>
            <a:ext cx="11648788" cy="1477328"/>
          </a:xfrm>
          <a:prstGeom prst="rect">
            <a:avLst/>
          </a:prstGeom>
          <a:noFill/>
        </p:spPr>
        <p:txBody>
          <a:bodyPr wrap="square">
            <a:spAutoFit/>
          </a:bodyPr>
          <a:lstStyle/>
          <a:p>
            <a:pPr marL="800100" lvl="1" indent="-342900">
              <a:buFont typeface="+mj-lt"/>
              <a:buAutoNum type="arabicPeriod" startAt="3"/>
            </a:pPr>
            <a:r>
              <a:rPr lang="fr-CA" sz="1800" b="1" dirty="0">
                <a:solidFill>
                  <a:schemeClr val="accent2">
                    <a:lumMod val="75000"/>
                  </a:schemeClr>
                </a:solidFill>
              </a:rPr>
              <a:t>L’égalité entre les femmes et les hommes</a:t>
            </a:r>
            <a:br>
              <a:rPr lang="fr-CA" sz="1800" dirty="0">
                <a:solidFill>
                  <a:schemeClr val="accent2">
                    <a:lumMod val="75000"/>
                  </a:schemeClr>
                </a:solidFill>
              </a:rPr>
            </a:br>
            <a:r>
              <a:rPr lang="fr-CA" sz="1800" dirty="0">
                <a:solidFill>
                  <a:schemeClr val="accent2">
                    <a:lumMod val="75000"/>
                  </a:schemeClr>
                </a:solidFill>
              </a:rPr>
              <a:t>  </a:t>
            </a:r>
            <a:r>
              <a:rPr lang="fr-CA" sz="1800" i="1" dirty="0">
                <a:solidFill>
                  <a:schemeClr val="accent2">
                    <a:lumMod val="75000"/>
                  </a:schemeClr>
                </a:solidFill>
              </a:rPr>
              <a:t>Une personne de l’autre sexe vous donne des directives. </a:t>
            </a:r>
            <a:br>
              <a:rPr lang="fr-CA" sz="1800" i="1" dirty="0">
                <a:solidFill>
                  <a:schemeClr val="accent2">
                    <a:lumMod val="75000"/>
                  </a:schemeClr>
                </a:solidFill>
              </a:rPr>
            </a:br>
            <a:r>
              <a:rPr lang="fr-CA" sz="1800" i="1" dirty="0">
                <a:solidFill>
                  <a:schemeClr val="accent2">
                    <a:lumMod val="75000"/>
                  </a:schemeClr>
                </a:solidFill>
              </a:rPr>
              <a:t>  - Comment réagissez-vous? </a:t>
            </a:r>
            <a:br>
              <a:rPr lang="fr-CA" sz="1800" i="1" dirty="0">
                <a:solidFill>
                  <a:schemeClr val="accent2">
                    <a:lumMod val="75000"/>
                  </a:schemeClr>
                </a:solidFill>
              </a:rPr>
            </a:br>
            <a:r>
              <a:rPr lang="fr-CA" sz="1800" i="1" dirty="0">
                <a:solidFill>
                  <a:schemeClr val="accent2">
                    <a:lumMod val="75000"/>
                  </a:schemeClr>
                </a:solidFill>
              </a:rPr>
              <a:t>    (En considérant l’importance de toutes personnes à la dignité dans la vie académique, professionnelle et </a:t>
            </a:r>
            <a:br>
              <a:rPr lang="fr-CA" sz="1800" i="1" dirty="0">
                <a:solidFill>
                  <a:schemeClr val="accent2">
                    <a:lumMod val="75000"/>
                  </a:schemeClr>
                </a:solidFill>
              </a:rPr>
            </a:br>
            <a:r>
              <a:rPr lang="fr-CA" sz="1800" i="1" dirty="0">
                <a:solidFill>
                  <a:schemeClr val="accent2">
                    <a:lumMod val="75000"/>
                  </a:schemeClr>
                </a:solidFill>
              </a:rPr>
              <a:t>    communautaire.)</a:t>
            </a:r>
          </a:p>
        </p:txBody>
      </p:sp>
    </p:spTree>
    <p:extLst>
      <p:ext uri="{BB962C8B-B14F-4D97-AF65-F5344CB8AC3E}">
        <p14:creationId xmlns:p14="http://schemas.microsoft.com/office/powerpoint/2010/main" val="394167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1604212"/>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320842" y="283232"/>
            <a:ext cx="11550316" cy="954107"/>
          </a:xfrm>
          <a:prstGeom prst="rect">
            <a:avLst/>
          </a:prstGeom>
          <a:noFill/>
        </p:spPr>
        <p:txBody>
          <a:bodyPr wrap="square" rtlCol="0">
            <a:spAutoFit/>
          </a:bodyPr>
          <a:lstStyle/>
          <a:p>
            <a:r>
              <a:rPr lang="fr-CA" sz="3200" b="1" dirty="0">
                <a:solidFill>
                  <a:schemeClr val="bg1"/>
                </a:solidFill>
              </a:rPr>
              <a:t>Êtes-vous </a:t>
            </a:r>
            <a:r>
              <a:rPr lang="fr-CA" sz="3200" b="1" dirty="0" err="1">
                <a:solidFill>
                  <a:schemeClr val="bg1"/>
                </a:solidFill>
              </a:rPr>
              <a:t>un·e</a:t>
            </a:r>
            <a:r>
              <a:rPr lang="fr-CA" sz="3200" b="1" dirty="0">
                <a:solidFill>
                  <a:schemeClr val="bg1"/>
                </a:solidFill>
              </a:rPr>
              <a:t> </a:t>
            </a:r>
            <a:r>
              <a:rPr lang="fr-CA" sz="3200" b="1" dirty="0" err="1">
                <a:solidFill>
                  <a:schemeClr val="bg1"/>
                </a:solidFill>
              </a:rPr>
              <a:t>candidat·e</a:t>
            </a:r>
            <a:r>
              <a:rPr lang="fr-CA" sz="3200" b="1" dirty="0">
                <a:solidFill>
                  <a:schemeClr val="bg1"/>
                </a:solidFill>
              </a:rPr>
              <a:t> </a:t>
            </a:r>
            <a:r>
              <a:rPr lang="fr-CA" sz="3200" b="1" dirty="0" err="1">
                <a:solidFill>
                  <a:schemeClr val="bg1"/>
                </a:solidFill>
              </a:rPr>
              <a:t>informé·e</a:t>
            </a:r>
            <a:r>
              <a:rPr lang="fr-CA" sz="3200" b="1" dirty="0">
                <a:solidFill>
                  <a:schemeClr val="bg1"/>
                </a:solidFill>
              </a:rPr>
              <a:t>? </a:t>
            </a:r>
          </a:p>
          <a:p>
            <a:r>
              <a:rPr lang="fr-CA" sz="2400" b="1" i="1" dirty="0">
                <a:solidFill>
                  <a:schemeClr val="bg1"/>
                </a:solidFill>
              </a:rPr>
              <a:t>Comment démontrez-vous que vous êtes </a:t>
            </a:r>
            <a:r>
              <a:rPr lang="fr-CA" sz="2400" b="1" i="1" dirty="0" err="1">
                <a:solidFill>
                  <a:schemeClr val="bg1"/>
                </a:solidFill>
              </a:rPr>
              <a:t>prêt·e</a:t>
            </a:r>
            <a:r>
              <a:rPr lang="fr-CA" sz="2400" b="1" i="1" dirty="0">
                <a:solidFill>
                  <a:schemeClr val="bg1"/>
                </a:solidFill>
              </a:rPr>
              <a:t> à travailler?  </a:t>
            </a:r>
            <a:endParaRPr lang="fr-CA" b="1" i="1" dirty="0">
              <a:solidFill>
                <a:schemeClr val="bg1"/>
              </a:solidFill>
            </a:endParaRPr>
          </a:p>
        </p:txBody>
      </p:sp>
      <p:sp>
        <p:nvSpPr>
          <p:cNvPr id="3" name="ZoneTexte 2">
            <a:extLst>
              <a:ext uri="{FF2B5EF4-FFF2-40B4-BE49-F238E27FC236}">
                <a16:creationId xmlns:a16="http://schemas.microsoft.com/office/drawing/2014/main" id="{F70B89B4-03D3-168D-5D98-5E500FD222CA}"/>
              </a:ext>
            </a:extLst>
          </p:cNvPr>
          <p:cNvSpPr txBox="1"/>
          <p:nvPr/>
        </p:nvSpPr>
        <p:spPr>
          <a:xfrm>
            <a:off x="426310" y="6304002"/>
            <a:ext cx="11765690" cy="553998"/>
          </a:xfrm>
          <a:prstGeom prst="rect">
            <a:avLst/>
          </a:prstGeom>
          <a:noFill/>
        </p:spPr>
        <p:txBody>
          <a:bodyPr wrap="square" rtlCol="0">
            <a:spAutoFit/>
          </a:bodyPr>
          <a:lstStyle/>
          <a:p>
            <a:r>
              <a:rPr lang="fr-CA" b="1" i="1" dirty="0">
                <a:solidFill>
                  <a:srgbClr val="036AFF"/>
                </a:solidFill>
              </a:rPr>
              <a:t>« Toute personne profite de droits, de libertés et a l’obligation de respecter les valeurs établies. »</a:t>
            </a:r>
            <a:endParaRPr lang="fr-CA" sz="1700" b="1" i="1" dirty="0">
              <a:solidFill>
                <a:srgbClr val="036AFF"/>
              </a:solidFill>
            </a:endParaRPr>
          </a:p>
          <a:p>
            <a:r>
              <a:rPr lang="fr-CA" sz="1200" i="1" dirty="0">
                <a:solidFill>
                  <a:srgbClr val="036AFF"/>
                </a:solidFill>
              </a:rPr>
              <a:t>Guide pratique : </a:t>
            </a:r>
            <a:r>
              <a:rPr lang="fr-CA" sz="1200" i="1" u="sng" dirty="0">
                <a:solidFill>
                  <a:srgbClr val="036AFF"/>
                </a:solidFill>
                <a:hlinkClick r:id="rId2"/>
              </a:rPr>
              <a:t>https://cdn-contenu.quebec.ca/cdn-contenu/immigration/publications/fr/GUI_Pratique_Valeurs_FR.pdf</a:t>
            </a:r>
            <a:r>
              <a:rPr lang="fr-CA" sz="1200" i="1" dirty="0">
                <a:solidFill>
                  <a:srgbClr val="036AFF"/>
                </a:solidFill>
              </a:rPr>
              <a:t> | Image: </a:t>
            </a:r>
            <a:r>
              <a:rPr lang="fr-CA" sz="1200" i="1" dirty="0">
                <a:solidFill>
                  <a:srgbClr val="036AFF"/>
                </a:solidFill>
                <a:hlinkClick r:id="rId3"/>
              </a:rPr>
              <a:t>https://www.youtube.com/watch?v=NukAXY1OQK8</a:t>
            </a:r>
            <a:r>
              <a:rPr lang="fr-CA" sz="1200" i="1" dirty="0">
                <a:solidFill>
                  <a:srgbClr val="036AFF"/>
                </a:solidFill>
              </a:rPr>
              <a:t> </a:t>
            </a:r>
            <a:endParaRPr lang="fr-CA" sz="1050" b="1" i="1" dirty="0">
              <a:solidFill>
                <a:srgbClr val="036AFF"/>
              </a:solidFill>
            </a:endParaRPr>
          </a:p>
        </p:txBody>
      </p:sp>
      <p:sp>
        <p:nvSpPr>
          <p:cNvPr id="10" name="ZoneTexte 9">
            <a:extLst>
              <a:ext uri="{FF2B5EF4-FFF2-40B4-BE49-F238E27FC236}">
                <a16:creationId xmlns:a16="http://schemas.microsoft.com/office/drawing/2014/main" id="{B7309492-2060-1580-3C52-289890E61812}"/>
              </a:ext>
            </a:extLst>
          </p:cNvPr>
          <p:cNvSpPr txBox="1"/>
          <p:nvPr/>
        </p:nvSpPr>
        <p:spPr>
          <a:xfrm>
            <a:off x="0" y="2397948"/>
            <a:ext cx="12080814" cy="2062103"/>
          </a:xfrm>
          <a:prstGeom prst="rect">
            <a:avLst/>
          </a:prstGeom>
          <a:noFill/>
        </p:spPr>
        <p:txBody>
          <a:bodyPr wrap="square">
            <a:spAutoFit/>
          </a:bodyPr>
          <a:lstStyle/>
          <a:p>
            <a:pPr marL="914400" lvl="1" indent="-457200">
              <a:buFont typeface="+mj-lt"/>
              <a:buAutoNum type="arabicPeriod" startAt="4"/>
            </a:pPr>
            <a:r>
              <a:rPr lang="fr-CA" sz="1900" b="1" dirty="0">
                <a:solidFill>
                  <a:srgbClr val="00CC99"/>
                </a:solidFill>
              </a:rPr>
              <a:t>Les droits et responsabilités des Québécoises et des Québécois</a:t>
            </a:r>
            <a:br>
              <a:rPr lang="fr-CA" sz="1900" b="1" i="1" dirty="0">
                <a:solidFill>
                  <a:srgbClr val="00CC99"/>
                </a:solidFill>
              </a:rPr>
            </a:br>
            <a:r>
              <a:rPr lang="fr-CA" sz="1900" b="1" i="1" dirty="0">
                <a:solidFill>
                  <a:srgbClr val="00CC99"/>
                </a:solidFill>
              </a:rPr>
              <a:t>  </a:t>
            </a:r>
            <a:r>
              <a:rPr lang="fr-CA" sz="1900" i="1" dirty="0">
                <a:solidFill>
                  <a:srgbClr val="00CC99"/>
                </a:solidFill>
              </a:rPr>
              <a:t>On vous demande de coordonner un projet avec des personnes très différentes de vous. </a:t>
            </a:r>
          </a:p>
          <a:p>
            <a:pPr lvl="1"/>
            <a:r>
              <a:rPr lang="fr-CA" sz="1900" i="1" dirty="0">
                <a:solidFill>
                  <a:srgbClr val="00CC99"/>
                </a:solidFill>
              </a:rPr>
              <a:t>	  - Comment manifestez-vous vos valeurs d’équité, de diversité, d’inclusion, d’accessibilité? </a:t>
            </a:r>
          </a:p>
          <a:p>
            <a:pPr lvl="1"/>
            <a:r>
              <a:rPr lang="fr-CA" sz="1900" i="1" dirty="0">
                <a:solidFill>
                  <a:srgbClr val="00CC99"/>
                </a:solidFill>
              </a:rPr>
              <a:t>	  - Donnez un exemple de vos habiletés à favoriser le bien être émotif et psychologique (non-violence) des 	 	  personnes différentes? </a:t>
            </a:r>
          </a:p>
          <a:p>
            <a:pPr lvl="1"/>
            <a:endParaRPr lang="fr-CA" sz="1900" i="1" dirty="0">
              <a:solidFill>
                <a:srgbClr val="00CC99"/>
              </a:solidFill>
            </a:endParaRPr>
          </a:p>
          <a:p>
            <a:pPr marL="800100" lvl="1" indent="-342900">
              <a:buFont typeface="+mj-lt"/>
              <a:buAutoNum type="arabicPeriod" startAt="5"/>
            </a:pPr>
            <a:endParaRPr lang="fr-CA" sz="1400" dirty="0">
              <a:solidFill>
                <a:schemeClr val="bg1"/>
              </a:solidFill>
            </a:endParaRPr>
          </a:p>
        </p:txBody>
      </p:sp>
      <p:pic>
        <p:nvPicPr>
          <p:cNvPr id="2" name="Image 1">
            <a:extLst>
              <a:ext uri="{FF2B5EF4-FFF2-40B4-BE49-F238E27FC236}">
                <a16:creationId xmlns:a16="http://schemas.microsoft.com/office/drawing/2014/main" id="{24D73DA0-756F-FEB3-24AB-EF72E45C86BF}"/>
              </a:ext>
            </a:extLst>
          </p:cNvPr>
          <p:cNvPicPr>
            <a:picLocks noChangeAspect="1"/>
          </p:cNvPicPr>
          <p:nvPr/>
        </p:nvPicPr>
        <p:blipFill>
          <a:blip r:embed="rId4"/>
          <a:stretch>
            <a:fillRect/>
          </a:stretch>
        </p:blipFill>
        <p:spPr>
          <a:xfrm>
            <a:off x="9375416" y="376472"/>
            <a:ext cx="2413143" cy="238901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ZoneTexte 5">
            <a:extLst>
              <a:ext uri="{FF2B5EF4-FFF2-40B4-BE49-F238E27FC236}">
                <a16:creationId xmlns:a16="http://schemas.microsoft.com/office/drawing/2014/main" id="{5B582E01-14CE-F6B3-F45A-761600BCCBF6}"/>
              </a:ext>
            </a:extLst>
          </p:cNvPr>
          <p:cNvSpPr txBox="1"/>
          <p:nvPr/>
        </p:nvSpPr>
        <p:spPr>
          <a:xfrm>
            <a:off x="0" y="4092518"/>
            <a:ext cx="12192000" cy="1754326"/>
          </a:xfrm>
          <a:prstGeom prst="rect">
            <a:avLst/>
          </a:prstGeom>
          <a:noFill/>
        </p:spPr>
        <p:txBody>
          <a:bodyPr wrap="square">
            <a:spAutoFit/>
          </a:bodyPr>
          <a:lstStyle/>
          <a:p>
            <a:pPr marL="914400" lvl="1" indent="-457200">
              <a:buFont typeface="+mj-lt"/>
              <a:buAutoNum type="arabicPeriod" startAt="5"/>
            </a:pPr>
            <a:r>
              <a:rPr lang="fr-CA" sz="1800" b="1" dirty="0">
                <a:solidFill>
                  <a:srgbClr val="CC66FF"/>
                </a:solidFill>
              </a:rPr>
              <a:t>Le Québec est une société laïque</a:t>
            </a:r>
            <a:br>
              <a:rPr lang="fr-CA" sz="1800" b="1" dirty="0">
                <a:solidFill>
                  <a:srgbClr val="CC66FF"/>
                </a:solidFill>
              </a:rPr>
            </a:br>
            <a:r>
              <a:rPr lang="fr-CA" sz="1800" b="1" dirty="0">
                <a:solidFill>
                  <a:srgbClr val="CC66FF"/>
                </a:solidFill>
              </a:rPr>
              <a:t>  </a:t>
            </a:r>
            <a:r>
              <a:rPr lang="fr-CA" sz="1800" i="1" dirty="0">
                <a:solidFill>
                  <a:srgbClr val="CC66FF"/>
                </a:solidFill>
              </a:rPr>
              <a:t>Vous n’obtenez pas la collaboration de votre collègue sous prétexte que sa religion lui interdit.</a:t>
            </a:r>
            <a:br>
              <a:rPr lang="fr-CA" sz="1800" i="1" dirty="0">
                <a:solidFill>
                  <a:srgbClr val="CC66FF"/>
                </a:solidFill>
              </a:rPr>
            </a:br>
            <a:r>
              <a:rPr lang="fr-CA" sz="1800" i="1" dirty="0">
                <a:solidFill>
                  <a:srgbClr val="CC66FF"/>
                </a:solidFill>
              </a:rPr>
              <a:t>  - Comment réagissez-vous?</a:t>
            </a:r>
            <a:br>
              <a:rPr lang="fr-CA" sz="1800" i="1" dirty="0">
                <a:solidFill>
                  <a:srgbClr val="CC66FF"/>
                </a:solidFill>
              </a:rPr>
            </a:br>
            <a:r>
              <a:rPr lang="fr-CA" sz="1800" i="1" dirty="0">
                <a:solidFill>
                  <a:srgbClr val="CC66FF"/>
                </a:solidFill>
              </a:rPr>
              <a:t>    a) Vous acceptez la situation parce que les pouvoirs religieux sont au-dessus de toutes lois.</a:t>
            </a:r>
            <a:br>
              <a:rPr lang="fr-CA" sz="1800" i="1" dirty="0">
                <a:solidFill>
                  <a:srgbClr val="CC66FF"/>
                </a:solidFill>
              </a:rPr>
            </a:br>
            <a:r>
              <a:rPr lang="fr-CA" sz="1800" i="1" dirty="0">
                <a:solidFill>
                  <a:srgbClr val="CC66FF"/>
                </a:solidFill>
              </a:rPr>
              <a:t>    b) Vous tentez de dialoguer parce que vous savez que les milieux professionnels sont régis par des lois laïques.</a:t>
            </a:r>
            <a:br>
              <a:rPr lang="fr-CA" sz="1800" i="1" dirty="0">
                <a:solidFill>
                  <a:srgbClr val="CC66FF"/>
                </a:solidFill>
              </a:rPr>
            </a:br>
            <a:r>
              <a:rPr lang="fr-CA" sz="1800" i="1" dirty="0">
                <a:solidFill>
                  <a:srgbClr val="CC66FF"/>
                </a:solidFill>
              </a:rPr>
              <a:t>    c) Aucune de ces réponses</a:t>
            </a:r>
          </a:p>
        </p:txBody>
      </p:sp>
    </p:spTree>
    <p:extLst>
      <p:ext uri="{BB962C8B-B14F-4D97-AF65-F5344CB8AC3E}">
        <p14:creationId xmlns:p14="http://schemas.microsoft.com/office/powerpoint/2010/main" val="13495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 name="ZoneTexte 1">
            <a:extLst>
              <a:ext uri="{FF2B5EF4-FFF2-40B4-BE49-F238E27FC236}">
                <a16:creationId xmlns:a16="http://schemas.microsoft.com/office/drawing/2014/main" id="{4D6AA462-194D-4346-D3FA-C6EA8B6684E2}"/>
              </a:ext>
            </a:extLst>
          </p:cNvPr>
          <p:cNvSpPr txBox="1"/>
          <p:nvPr/>
        </p:nvSpPr>
        <p:spPr>
          <a:xfrm rot="20971469">
            <a:off x="1869748" y="329629"/>
            <a:ext cx="5396131" cy="1092607"/>
          </a:xfrm>
          <a:prstGeom prst="rect">
            <a:avLst/>
          </a:prstGeom>
          <a:noFill/>
        </p:spPr>
        <p:txBody>
          <a:bodyPr wrap="square">
            <a:spAutoFit/>
          </a:bodyPr>
          <a:lstStyle/>
          <a:p>
            <a:pPr lvl="1"/>
            <a:r>
              <a:rPr lang="fr-CA" sz="6500" b="1" dirty="0">
                <a:solidFill>
                  <a:srgbClr val="FFC000"/>
                </a:solidFill>
                <a:latin typeface="Fave Script Bold Pro" pitchFamily="2" charset="0"/>
              </a:rPr>
              <a:t>Vrai ou faux?</a:t>
            </a:r>
          </a:p>
        </p:txBody>
      </p:sp>
      <p:pic>
        <p:nvPicPr>
          <p:cNvPr id="5" name="Graphique 4">
            <a:extLst>
              <a:ext uri="{FF2B5EF4-FFF2-40B4-BE49-F238E27FC236}">
                <a16:creationId xmlns:a16="http://schemas.microsoft.com/office/drawing/2014/main" id="{2000BDE7-D44F-A8EF-921D-45293F55AC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27185" y="1390068"/>
            <a:ext cx="4995956" cy="6482820"/>
          </a:xfrm>
          <a:prstGeom prst="rect">
            <a:avLst/>
          </a:prstGeom>
        </p:spPr>
      </p:pic>
      <p:sp>
        <p:nvSpPr>
          <p:cNvPr id="7" name="ZoneTexte 6">
            <a:extLst>
              <a:ext uri="{FF2B5EF4-FFF2-40B4-BE49-F238E27FC236}">
                <a16:creationId xmlns:a16="http://schemas.microsoft.com/office/drawing/2014/main" id="{37F0E9A6-8996-4760-5A95-4FE115A479B1}"/>
              </a:ext>
            </a:extLst>
          </p:cNvPr>
          <p:cNvSpPr txBox="1"/>
          <p:nvPr/>
        </p:nvSpPr>
        <p:spPr>
          <a:xfrm>
            <a:off x="2794927" y="1902242"/>
            <a:ext cx="9397074" cy="477054"/>
          </a:xfrm>
          <a:prstGeom prst="rect">
            <a:avLst/>
          </a:prstGeom>
          <a:noFill/>
        </p:spPr>
        <p:txBody>
          <a:bodyPr wrap="square">
            <a:spAutoFit/>
          </a:bodyPr>
          <a:lstStyle/>
          <a:p>
            <a:pPr lvl="1"/>
            <a:r>
              <a:rPr lang="fr-CA" sz="2500" dirty="0">
                <a:solidFill>
                  <a:schemeClr val="bg1"/>
                </a:solidFill>
              </a:rPr>
              <a:t>3. Se décrire est un signe de vantardise. </a:t>
            </a:r>
          </a:p>
        </p:txBody>
      </p:sp>
      <p:sp>
        <p:nvSpPr>
          <p:cNvPr id="6" name="ZoneTexte 5">
            <a:extLst>
              <a:ext uri="{FF2B5EF4-FFF2-40B4-BE49-F238E27FC236}">
                <a16:creationId xmlns:a16="http://schemas.microsoft.com/office/drawing/2014/main" id="{4816F937-7FD0-92C5-4994-63672CE5D07E}"/>
              </a:ext>
            </a:extLst>
          </p:cNvPr>
          <p:cNvSpPr txBox="1"/>
          <p:nvPr/>
        </p:nvSpPr>
        <p:spPr>
          <a:xfrm rot="20971469">
            <a:off x="9412541" y="1356582"/>
            <a:ext cx="3491929" cy="1092607"/>
          </a:xfrm>
          <a:prstGeom prst="rect">
            <a:avLst/>
          </a:prstGeom>
          <a:noFill/>
        </p:spPr>
        <p:txBody>
          <a:bodyPr wrap="square">
            <a:spAutoFit/>
          </a:bodyPr>
          <a:lstStyle/>
          <a:p>
            <a:pPr lvl="1"/>
            <a:r>
              <a:rPr lang="fr-CA" sz="6500" b="1" dirty="0">
                <a:solidFill>
                  <a:srgbClr val="FFC000"/>
                </a:solidFill>
                <a:latin typeface="Fave Script Bold Pro" pitchFamily="2" charset="0"/>
              </a:rPr>
              <a:t>Faux</a:t>
            </a:r>
          </a:p>
        </p:txBody>
      </p:sp>
      <p:sp>
        <p:nvSpPr>
          <p:cNvPr id="8" name="ZoneTexte 7">
            <a:extLst>
              <a:ext uri="{FF2B5EF4-FFF2-40B4-BE49-F238E27FC236}">
                <a16:creationId xmlns:a16="http://schemas.microsoft.com/office/drawing/2014/main" id="{860E2244-6F1C-CDE0-0EC1-AFE6B6AFF80D}"/>
              </a:ext>
            </a:extLst>
          </p:cNvPr>
          <p:cNvSpPr txBox="1"/>
          <p:nvPr/>
        </p:nvSpPr>
        <p:spPr>
          <a:xfrm>
            <a:off x="2794927" y="2670848"/>
            <a:ext cx="6128304" cy="861774"/>
          </a:xfrm>
          <a:prstGeom prst="rect">
            <a:avLst/>
          </a:prstGeom>
          <a:noFill/>
        </p:spPr>
        <p:txBody>
          <a:bodyPr wrap="square">
            <a:spAutoFit/>
          </a:bodyPr>
          <a:lstStyle/>
          <a:p>
            <a:pPr lvl="1"/>
            <a:r>
              <a:rPr lang="fr-CA" sz="2500" dirty="0">
                <a:solidFill>
                  <a:schemeClr val="bg1"/>
                </a:solidFill>
              </a:rPr>
              <a:t>4. Se défouler et se plaindre sont des comportements professionnels et utiles. </a:t>
            </a:r>
          </a:p>
        </p:txBody>
      </p:sp>
      <p:sp>
        <p:nvSpPr>
          <p:cNvPr id="9" name="ZoneTexte 8">
            <a:extLst>
              <a:ext uri="{FF2B5EF4-FFF2-40B4-BE49-F238E27FC236}">
                <a16:creationId xmlns:a16="http://schemas.microsoft.com/office/drawing/2014/main" id="{82D3110B-D20C-BBA3-DFCD-9F3A68F18A78}"/>
              </a:ext>
            </a:extLst>
          </p:cNvPr>
          <p:cNvSpPr txBox="1"/>
          <p:nvPr/>
        </p:nvSpPr>
        <p:spPr>
          <a:xfrm rot="20971469">
            <a:off x="9412541" y="2567509"/>
            <a:ext cx="3491929" cy="1092607"/>
          </a:xfrm>
          <a:prstGeom prst="rect">
            <a:avLst/>
          </a:prstGeom>
          <a:noFill/>
        </p:spPr>
        <p:txBody>
          <a:bodyPr wrap="square">
            <a:spAutoFit/>
          </a:bodyPr>
          <a:lstStyle/>
          <a:p>
            <a:pPr lvl="1"/>
            <a:r>
              <a:rPr lang="fr-CA" sz="6500" b="1" dirty="0">
                <a:solidFill>
                  <a:srgbClr val="FFC000"/>
                </a:solidFill>
                <a:latin typeface="Fave Script Bold Pro" pitchFamily="2" charset="0"/>
              </a:rPr>
              <a:t>Faux</a:t>
            </a:r>
          </a:p>
        </p:txBody>
      </p:sp>
      <p:sp>
        <p:nvSpPr>
          <p:cNvPr id="10" name="ZoneTexte 9">
            <a:extLst>
              <a:ext uri="{FF2B5EF4-FFF2-40B4-BE49-F238E27FC236}">
                <a16:creationId xmlns:a16="http://schemas.microsoft.com/office/drawing/2014/main" id="{75DB5BE3-2270-E769-312B-C50DCF6DAB0E}"/>
              </a:ext>
            </a:extLst>
          </p:cNvPr>
          <p:cNvSpPr txBox="1"/>
          <p:nvPr/>
        </p:nvSpPr>
        <p:spPr>
          <a:xfrm>
            <a:off x="2794926" y="3848328"/>
            <a:ext cx="6894983" cy="2015936"/>
          </a:xfrm>
          <a:prstGeom prst="rect">
            <a:avLst/>
          </a:prstGeom>
          <a:noFill/>
        </p:spPr>
        <p:txBody>
          <a:bodyPr wrap="square">
            <a:spAutoFit/>
          </a:bodyPr>
          <a:lstStyle/>
          <a:p>
            <a:pPr lvl="1"/>
            <a:r>
              <a:rPr lang="fr-CA" sz="2500" dirty="0">
                <a:solidFill>
                  <a:schemeClr val="bg1"/>
                </a:solidFill>
              </a:rPr>
              <a:t>5. Pour qu’un changement s’opère et pour en arriver à des changements, </a:t>
            </a:r>
            <a:r>
              <a:rPr lang="fr-CA" sz="2500" dirty="0" err="1">
                <a:solidFill>
                  <a:schemeClr val="bg1"/>
                </a:solidFill>
              </a:rPr>
              <a:t>un·e</a:t>
            </a:r>
            <a:r>
              <a:rPr lang="fr-CA" sz="2500" dirty="0">
                <a:solidFill>
                  <a:schemeClr val="bg1"/>
                </a:solidFill>
              </a:rPr>
              <a:t> universitaire a le devoir de laisser de côté la collaboration et d’affirmer ses idées et ses revendications de manière directive.   </a:t>
            </a:r>
          </a:p>
        </p:txBody>
      </p:sp>
      <p:sp>
        <p:nvSpPr>
          <p:cNvPr id="11" name="ZoneTexte 10">
            <a:extLst>
              <a:ext uri="{FF2B5EF4-FFF2-40B4-BE49-F238E27FC236}">
                <a16:creationId xmlns:a16="http://schemas.microsoft.com/office/drawing/2014/main" id="{5A6BD077-1244-691C-7D4A-48CD09A6B085}"/>
              </a:ext>
            </a:extLst>
          </p:cNvPr>
          <p:cNvSpPr txBox="1"/>
          <p:nvPr/>
        </p:nvSpPr>
        <p:spPr>
          <a:xfrm rot="20971469">
            <a:off x="9412539" y="4036541"/>
            <a:ext cx="3491929" cy="1092607"/>
          </a:xfrm>
          <a:prstGeom prst="rect">
            <a:avLst/>
          </a:prstGeom>
          <a:noFill/>
        </p:spPr>
        <p:txBody>
          <a:bodyPr wrap="square">
            <a:spAutoFit/>
          </a:bodyPr>
          <a:lstStyle/>
          <a:p>
            <a:pPr lvl="1"/>
            <a:r>
              <a:rPr lang="fr-CA" sz="6500" b="1" dirty="0">
                <a:solidFill>
                  <a:srgbClr val="FFC000"/>
                </a:solidFill>
                <a:latin typeface="Fave Script Bold Pro" pitchFamily="2" charset="0"/>
              </a:rPr>
              <a:t>Faux</a:t>
            </a:r>
          </a:p>
        </p:txBody>
      </p:sp>
    </p:spTree>
    <p:extLst>
      <p:ext uri="{BB962C8B-B14F-4D97-AF65-F5344CB8AC3E}">
        <p14:creationId xmlns:p14="http://schemas.microsoft.com/office/powerpoint/2010/main" val="14142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900" dirty="0"/>
          </a:p>
        </p:txBody>
      </p:sp>
      <p:sp>
        <p:nvSpPr>
          <p:cNvPr id="3" name="ZoneTexte 2">
            <a:extLst>
              <a:ext uri="{FF2B5EF4-FFF2-40B4-BE49-F238E27FC236}">
                <a16:creationId xmlns:a16="http://schemas.microsoft.com/office/drawing/2014/main" id="{812D8B7B-AB48-3ECE-3D23-4C96CF248016}"/>
              </a:ext>
            </a:extLst>
          </p:cNvPr>
          <p:cNvSpPr txBox="1"/>
          <p:nvPr/>
        </p:nvSpPr>
        <p:spPr>
          <a:xfrm>
            <a:off x="436967" y="1685499"/>
            <a:ext cx="10917970" cy="2339102"/>
          </a:xfrm>
          <a:prstGeom prst="rect">
            <a:avLst/>
          </a:prstGeom>
          <a:noFill/>
        </p:spPr>
        <p:txBody>
          <a:bodyPr wrap="square">
            <a:spAutoFit/>
          </a:bodyPr>
          <a:lstStyle/>
          <a:p>
            <a:r>
              <a:rPr lang="fr-CA" sz="3200" b="0" i="0" dirty="0">
                <a:solidFill>
                  <a:schemeClr val="bg1"/>
                </a:solidFill>
                <a:effectLst/>
              </a:rPr>
              <a:t>Choisissez l’idée appropriée</a:t>
            </a:r>
          </a:p>
          <a:p>
            <a:pPr marL="457200" indent="-457200">
              <a:buFont typeface="+mj-lt"/>
              <a:buAutoNum type="arabicPeriod"/>
            </a:pPr>
            <a:endParaRPr lang="fr-CA" sz="2400" dirty="0">
              <a:solidFill>
                <a:schemeClr val="bg1"/>
              </a:solidFill>
            </a:endParaRPr>
          </a:p>
          <a:p>
            <a:r>
              <a:rPr lang="fr-CA" sz="2400" b="0" i="0" dirty="0">
                <a:solidFill>
                  <a:schemeClr val="bg1"/>
                </a:solidFill>
                <a:effectLst/>
              </a:rPr>
              <a:t>6. Est-il préférable de: </a:t>
            </a:r>
            <a:br>
              <a:rPr lang="fr-CA" sz="2400" b="0" i="0" dirty="0">
                <a:solidFill>
                  <a:schemeClr val="bg1"/>
                </a:solidFill>
                <a:effectLst/>
              </a:rPr>
            </a:br>
            <a:r>
              <a:rPr lang="fr-CA" sz="2400" b="0" i="0" dirty="0">
                <a:solidFill>
                  <a:schemeClr val="bg1"/>
                </a:solidFill>
                <a:effectLst/>
              </a:rPr>
              <a:t>a) poser des questions, prendre des notes, consulter les collègues </a:t>
            </a:r>
            <a:br>
              <a:rPr lang="fr-CA" sz="2400" dirty="0">
                <a:solidFill>
                  <a:schemeClr val="bg1"/>
                </a:solidFill>
              </a:rPr>
            </a:br>
            <a:r>
              <a:rPr lang="fr-CA" sz="2400" dirty="0">
                <a:solidFill>
                  <a:schemeClr val="bg1"/>
                </a:solidFill>
              </a:rPr>
              <a:t>b) être autonome et </a:t>
            </a:r>
            <a:r>
              <a:rPr lang="fr-CA" sz="2400" b="0" i="0" dirty="0">
                <a:solidFill>
                  <a:schemeClr val="bg1"/>
                </a:solidFill>
                <a:effectLst/>
              </a:rPr>
              <a:t>démontrer que l’on maîtrise la situation?</a:t>
            </a:r>
          </a:p>
          <a:p>
            <a:pPr marL="457200" indent="-457200">
              <a:buFont typeface="+mj-lt"/>
              <a:buAutoNum type="arabicPeriod"/>
            </a:pPr>
            <a:endParaRPr lang="fr-CA" b="0" i="0" dirty="0">
              <a:solidFill>
                <a:schemeClr val="bg1"/>
              </a:solidFill>
              <a:effectLst/>
            </a:endParaRPr>
          </a:p>
        </p:txBody>
      </p:sp>
      <p:pic>
        <p:nvPicPr>
          <p:cNvPr id="16" name="Graphique 15">
            <a:extLst>
              <a:ext uri="{FF2B5EF4-FFF2-40B4-BE49-F238E27FC236}">
                <a16:creationId xmlns:a16="http://schemas.microsoft.com/office/drawing/2014/main" id="{6F02F803-4CB5-030E-F318-507CC748CA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06225" y="0"/>
            <a:ext cx="5115998" cy="6550925"/>
          </a:xfrm>
          <a:prstGeom prst="rect">
            <a:avLst/>
          </a:prstGeom>
        </p:spPr>
      </p:pic>
      <p:sp>
        <p:nvSpPr>
          <p:cNvPr id="2" name="ZoneTexte 1">
            <a:extLst>
              <a:ext uri="{FF2B5EF4-FFF2-40B4-BE49-F238E27FC236}">
                <a16:creationId xmlns:a16="http://schemas.microsoft.com/office/drawing/2014/main" id="{5E9D234A-B0C5-D938-C61A-B80D14BD72C3}"/>
              </a:ext>
            </a:extLst>
          </p:cNvPr>
          <p:cNvSpPr txBox="1"/>
          <p:nvPr/>
        </p:nvSpPr>
        <p:spPr>
          <a:xfrm rot="20971469">
            <a:off x="8860260" y="2438708"/>
            <a:ext cx="3491929" cy="1092607"/>
          </a:xfrm>
          <a:prstGeom prst="rect">
            <a:avLst/>
          </a:prstGeom>
          <a:noFill/>
        </p:spPr>
        <p:txBody>
          <a:bodyPr wrap="square">
            <a:spAutoFit/>
          </a:bodyPr>
          <a:lstStyle/>
          <a:p>
            <a:pPr lvl="1"/>
            <a:r>
              <a:rPr lang="fr-CA" sz="6500" b="1" dirty="0">
                <a:solidFill>
                  <a:srgbClr val="FFC000"/>
                </a:solidFill>
                <a:latin typeface="Fave Script Bold Pro" pitchFamily="2" charset="0"/>
              </a:rPr>
              <a:t>a)</a:t>
            </a:r>
          </a:p>
        </p:txBody>
      </p:sp>
    </p:spTree>
    <p:extLst>
      <p:ext uri="{BB962C8B-B14F-4D97-AF65-F5344CB8AC3E}">
        <p14:creationId xmlns:p14="http://schemas.microsoft.com/office/powerpoint/2010/main" val="11373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900" dirty="0"/>
          </a:p>
        </p:txBody>
      </p:sp>
      <p:sp>
        <p:nvSpPr>
          <p:cNvPr id="3" name="ZoneTexte 2">
            <a:extLst>
              <a:ext uri="{FF2B5EF4-FFF2-40B4-BE49-F238E27FC236}">
                <a16:creationId xmlns:a16="http://schemas.microsoft.com/office/drawing/2014/main" id="{812D8B7B-AB48-3ECE-3D23-4C96CF248016}"/>
              </a:ext>
            </a:extLst>
          </p:cNvPr>
          <p:cNvSpPr txBox="1"/>
          <p:nvPr/>
        </p:nvSpPr>
        <p:spPr>
          <a:xfrm>
            <a:off x="436727" y="206871"/>
            <a:ext cx="11618675" cy="6155531"/>
          </a:xfrm>
          <a:prstGeom prst="rect">
            <a:avLst/>
          </a:prstGeom>
          <a:noFill/>
        </p:spPr>
        <p:txBody>
          <a:bodyPr wrap="square">
            <a:spAutoFit/>
          </a:bodyPr>
          <a:lstStyle/>
          <a:p>
            <a:r>
              <a:rPr lang="fr-CA" sz="2700" b="1" dirty="0">
                <a:solidFill>
                  <a:srgbClr val="FFC000"/>
                </a:solidFill>
              </a:rPr>
              <a:t>Qui peut répondre à ces questions?</a:t>
            </a:r>
            <a:endParaRPr lang="fr-CA" sz="2500" b="1" dirty="0">
              <a:solidFill>
                <a:srgbClr val="FFC000"/>
              </a:solidFill>
            </a:endParaRPr>
          </a:p>
          <a:p>
            <a:endParaRPr lang="fr-CA" sz="2500" b="0" i="0" dirty="0">
              <a:solidFill>
                <a:schemeClr val="bg1"/>
              </a:solidFill>
              <a:effectLst/>
            </a:endParaRPr>
          </a:p>
          <a:p>
            <a:pPr marL="457200" indent="-457200">
              <a:buFont typeface="+mj-lt"/>
              <a:buAutoNum type="arabicPeriod"/>
            </a:pPr>
            <a:r>
              <a:rPr lang="fr-CA" b="0" i="0" dirty="0">
                <a:solidFill>
                  <a:schemeClr val="bg1"/>
                </a:solidFill>
                <a:effectLst/>
              </a:rPr>
              <a:t>Présentez vos </a:t>
            </a:r>
            <a:r>
              <a:rPr lang="fr-CA" b="1" i="0" dirty="0">
                <a:solidFill>
                  <a:schemeClr val="bg1"/>
                </a:solidFill>
                <a:effectLst/>
              </a:rPr>
              <a:t>points forts</a:t>
            </a:r>
            <a:r>
              <a:rPr lang="fr-CA" b="0" i="0" dirty="0">
                <a:solidFill>
                  <a:schemeClr val="bg1"/>
                </a:solidFill>
                <a:effectLst/>
              </a:rPr>
              <a:t>, vos </a:t>
            </a:r>
            <a:r>
              <a:rPr lang="fr-CA" b="1" i="0" dirty="0">
                <a:solidFill>
                  <a:schemeClr val="bg1"/>
                </a:solidFill>
                <a:effectLst/>
              </a:rPr>
              <a:t>caractéristiques dominantes</a:t>
            </a:r>
            <a:r>
              <a:rPr lang="fr-CA" b="0" i="0" dirty="0">
                <a:solidFill>
                  <a:schemeClr val="bg1"/>
                </a:solidFill>
                <a:effectLst/>
              </a:rPr>
              <a:t>.</a:t>
            </a:r>
          </a:p>
          <a:p>
            <a:pPr marL="457200" indent="-457200">
              <a:buFont typeface="+mj-lt"/>
              <a:buAutoNum type="arabicPeriod"/>
            </a:pPr>
            <a:r>
              <a:rPr lang="fr-CA" b="0" i="0" dirty="0">
                <a:solidFill>
                  <a:schemeClr val="bg1"/>
                </a:solidFill>
                <a:effectLst/>
              </a:rPr>
              <a:t>Quels sont vos </a:t>
            </a:r>
            <a:r>
              <a:rPr lang="fr-CA" b="1" i="0" dirty="0">
                <a:solidFill>
                  <a:schemeClr val="bg1"/>
                </a:solidFill>
                <a:effectLst/>
              </a:rPr>
              <a:t>points faibles, vos défis, des exemples de difficultés</a:t>
            </a:r>
            <a:r>
              <a:rPr lang="fr-CA" b="0" i="0" dirty="0">
                <a:solidFill>
                  <a:schemeClr val="bg1"/>
                </a:solidFill>
                <a:effectLst/>
              </a:rPr>
              <a:t> déjà rencontrées, </a:t>
            </a:r>
            <a:br>
              <a:rPr lang="fr-CA" b="0" i="0" dirty="0">
                <a:solidFill>
                  <a:schemeClr val="bg1"/>
                </a:solidFill>
                <a:effectLst/>
              </a:rPr>
            </a:br>
            <a:r>
              <a:rPr lang="fr-CA" b="0" i="0" dirty="0">
                <a:solidFill>
                  <a:schemeClr val="bg1"/>
                </a:solidFill>
                <a:effectLst/>
              </a:rPr>
              <a:t>de situations où vous avez été </a:t>
            </a:r>
            <a:r>
              <a:rPr lang="fr-CA" b="1" i="0" dirty="0">
                <a:solidFill>
                  <a:schemeClr val="bg1"/>
                </a:solidFill>
                <a:effectLst/>
              </a:rPr>
              <a:t>critiqué</a:t>
            </a:r>
            <a:r>
              <a:rPr lang="fr-CA" b="0" i="0" dirty="0">
                <a:solidFill>
                  <a:schemeClr val="bg1"/>
                </a:solidFill>
                <a:effectLst/>
              </a:rPr>
              <a:t>?</a:t>
            </a:r>
          </a:p>
          <a:p>
            <a:pPr marL="457200" indent="-457200">
              <a:buFont typeface="+mj-lt"/>
              <a:buAutoNum type="arabicPeriod"/>
            </a:pPr>
            <a:r>
              <a:rPr lang="fr-CA" b="0" i="0" dirty="0">
                <a:solidFill>
                  <a:schemeClr val="bg1"/>
                </a:solidFill>
                <a:effectLst/>
              </a:rPr>
              <a:t>Quelle est votre vision des activités de </a:t>
            </a:r>
            <a:r>
              <a:rPr lang="fr-CA" b="1" i="0" dirty="0">
                <a:solidFill>
                  <a:schemeClr val="bg1"/>
                </a:solidFill>
                <a:effectLst/>
              </a:rPr>
              <a:t>perfectionnement</a:t>
            </a:r>
            <a:r>
              <a:rPr lang="fr-CA" b="0" i="0" dirty="0">
                <a:solidFill>
                  <a:schemeClr val="bg1"/>
                </a:solidFill>
                <a:effectLst/>
              </a:rPr>
              <a:t> professionnelles?</a:t>
            </a:r>
          </a:p>
          <a:p>
            <a:pPr marL="457200" indent="-457200">
              <a:buFont typeface="+mj-lt"/>
              <a:buAutoNum type="arabicPeriod"/>
            </a:pPr>
            <a:r>
              <a:rPr lang="fr-CA" b="0" i="0" dirty="0">
                <a:solidFill>
                  <a:schemeClr val="bg1"/>
                </a:solidFill>
                <a:effectLst/>
              </a:rPr>
              <a:t>Présentez-nous votre </a:t>
            </a:r>
            <a:r>
              <a:rPr lang="fr-CA" b="1" i="0" dirty="0">
                <a:solidFill>
                  <a:schemeClr val="bg1"/>
                </a:solidFill>
                <a:effectLst/>
              </a:rPr>
              <a:t>style de gestion </a:t>
            </a:r>
            <a:r>
              <a:rPr lang="fr-CA" b="0" i="0" dirty="0">
                <a:solidFill>
                  <a:schemeClr val="bg1"/>
                </a:solidFill>
                <a:effectLst/>
              </a:rPr>
              <a:t>dans un projet avec vos collègues.</a:t>
            </a:r>
          </a:p>
          <a:p>
            <a:pPr marL="457200" indent="-457200">
              <a:buFont typeface="+mj-lt"/>
              <a:buAutoNum type="arabicPeriod"/>
            </a:pPr>
            <a:r>
              <a:rPr lang="fr-CA" b="0" i="0" dirty="0">
                <a:solidFill>
                  <a:schemeClr val="bg1"/>
                </a:solidFill>
                <a:effectLst/>
              </a:rPr>
              <a:t>Qu’est-ce qu’un </a:t>
            </a:r>
            <a:r>
              <a:rPr lang="fr-CA" b="1" i="0" dirty="0">
                <a:solidFill>
                  <a:schemeClr val="bg1"/>
                </a:solidFill>
                <a:effectLst/>
              </a:rPr>
              <a:t>milieu de travail </a:t>
            </a:r>
            <a:r>
              <a:rPr lang="fr-CA" b="0" i="0" dirty="0">
                <a:solidFill>
                  <a:schemeClr val="bg1"/>
                </a:solidFill>
                <a:effectLst/>
              </a:rPr>
              <a:t>ou d’un </a:t>
            </a:r>
            <a:r>
              <a:rPr lang="fr-CA" b="1" i="0" dirty="0">
                <a:solidFill>
                  <a:schemeClr val="bg1"/>
                </a:solidFill>
                <a:effectLst/>
              </a:rPr>
              <a:t>patron idéal</a:t>
            </a:r>
            <a:r>
              <a:rPr lang="fr-CA" b="0" i="0" dirty="0">
                <a:solidFill>
                  <a:schemeClr val="bg1"/>
                </a:solidFill>
                <a:effectLst/>
              </a:rPr>
              <a:t> pour vous?</a:t>
            </a:r>
          </a:p>
          <a:p>
            <a:pPr marL="457200" indent="-457200">
              <a:buFont typeface="+mj-lt"/>
              <a:buAutoNum type="arabicPeriod"/>
            </a:pPr>
            <a:r>
              <a:rPr lang="fr-CA" b="0" i="0" dirty="0">
                <a:solidFill>
                  <a:schemeClr val="bg1"/>
                </a:solidFill>
                <a:effectLst/>
              </a:rPr>
              <a:t>Avec </a:t>
            </a:r>
            <a:r>
              <a:rPr lang="fr-CA" b="1" i="0" dirty="0">
                <a:solidFill>
                  <a:schemeClr val="bg1"/>
                </a:solidFill>
                <a:effectLst/>
              </a:rPr>
              <a:t>quel genre de personnalité </a:t>
            </a:r>
            <a:r>
              <a:rPr lang="fr-CA" b="0" i="0" dirty="0">
                <a:solidFill>
                  <a:schemeClr val="bg1"/>
                </a:solidFill>
                <a:effectLst/>
              </a:rPr>
              <a:t>préférez-vous travailler?</a:t>
            </a:r>
          </a:p>
          <a:p>
            <a:pPr marL="457200" indent="-457200">
              <a:buFont typeface="+mj-lt"/>
              <a:buAutoNum type="arabicPeriod"/>
            </a:pPr>
            <a:r>
              <a:rPr lang="fr-CA" b="0" i="0" dirty="0">
                <a:solidFill>
                  <a:schemeClr val="bg1"/>
                </a:solidFill>
                <a:effectLst/>
              </a:rPr>
              <a:t>Donnez-nous un exemple de la manière dont vous suscitez la </a:t>
            </a:r>
            <a:r>
              <a:rPr lang="fr-CA" b="1" i="0" dirty="0">
                <a:solidFill>
                  <a:schemeClr val="bg1"/>
                </a:solidFill>
                <a:effectLst/>
              </a:rPr>
              <a:t>collaboration, </a:t>
            </a:r>
            <a:br>
              <a:rPr lang="fr-CA" b="1" i="0" dirty="0">
                <a:solidFill>
                  <a:schemeClr val="bg1"/>
                </a:solidFill>
                <a:effectLst/>
              </a:rPr>
            </a:br>
            <a:r>
              <a:rPr lang="fr-CA" b="1" i="0" dirty="0">
                <a:solidFill>
                  <a:schemeClr val="bg1"/>
                </a:solidFill>
                <a:effectLst/>
              </a:rPr>
              <a:t>la communication, l’adaptation, l’organisation</a:t>
            </a:r>
            <a:r>
              <a:rPr lang="fr-CA" b="0" i="0" dirty="0">
                <a:solidFill>
                  <a:schemeClr val="bg1"/>
                </a:solidFill>
                <a:effectLst/>
              </a:rPr>
              <a:t>.</a:t>
            </a:r>
          </a:p>
          <a:p>
            <a:pPr marL="457200" indent="-457200">
              <a:buFont typeface="+mj-lt"/>
              <a:buAutoNum type="arabicPeriod"/>
            </a:pPr>
            <a:r>
              <a:rPr lang="fr-CA" b="0" i="0" dirty="0">
                <a:solidFill>
                  <a:schemeClr val="bg1"/>
                </a:solidFill>
                <a:effectLst/>
              </a:rPr>
              <a:t>Que pensez-vous du </a:t>
            </a:r>
            <a:r>
              <a:rPr lang="fr-CA" b="1" i="0" dirty="0">
                <a:solidFill>
                  <a:schemeClr val="bg1"/>
                </a:solidFill>
                <a:effectLst/>
              </a:rPr>
              <a:t>travail d’équipe </a:t>
            </a:r>
            <a:r>
              <a:rPr lang="fr-CA" b="0" i="0" dirty="0">
                <a:solidFill>
                  <a:schemeClr val="bg1"/>
                </a:solidFill>
                <a:effectLst/>
              </a:rPr>
              <a:t>et des tâches à réaliser de manière autonome?</a:t>
            </a:r>
          </a:p>
          <a:p>
            <a:pPr marL="457200" indent="-457200">
              <a:buFont typeface="+mj-lt"/>
              <a:buAutoNum type="arabicPeriod"/>
            </a:pPr>
            <a:r>
              <a:rPr lang="fr-CA" b="0" i="0" dirty="0">
                <a:solidFill>
                  <a:schemeClr val="bg1"/>
                </a:solidFill>
                <a:effectLst/>
              </a:rPr>
              <a:t>Donnez un exemple de la manière dont vous avez géré un </a:t>
            </a:r>
            <a:r>
              <a:rPr lang="fr-CA" b="1" i="0" dirty="0">
                <a:solidFill>
                  <a:schemeClr val="bg1"/>
                </a:solidFill>
                <a:effectLst/>
              </a:rPr>
              <a:t>conflit</a:t>
            </a:r>
            <a:r>
              <a:rPr lang="fr-CA" b="0" i="0" dirty="0">
                <a:solidFill>
                  <a:schemeClr val="bg1"/>
                </a:solidFill>
                <a:effectLst/>
              </a:rPr>
              <a:t> ou un </a:t>
            </a:r>
            <a:r>
              <a:rPr lang="fr-CA" b="1" i="0" dirty="0">
                <a:solidFill>
                  <a:schemeClr val="bg1"/>
                </a:solidFill>
                <a:effectLst/>
              </a:rPr>
              <a:t>différend</a:t>
            </a:r>
            <a:r>
              <a:rPr lang="fr-CA" b="0" i="0" dirty="0">
                <a:solidFill>
                  <a:schemeClr val="bg1"/>
                </a:solidFill>
                <a:effectLst/>
              </a:rPr>
              <a:t>.</a:t>
            </a:r>
          </a:p>
          <a:p>
            <a:pPr marL="457200" indent="-457200">
              <a:buFont typeface="+mj-lt"/>
              <a:buAutoNum type="arabicPeriod"/>
            </a:pPr>
            <a:r>
              <a:rPr lang="fr-CA" b="0" i="0" dirty="0">
                <a:solidFill>
                  <a:schemeClr val="bg1"/>
                </a:solidFill>
                <a:effectLst/>
              </a:rPr>
              <a:t>Si nous prenions des </a:t>
            </a:r>
            <a:r>
              <a:rPr lang="fr-CA" b="1" i="0" dirty="0">
                <a:solidFill>
                  <a:schemeClr val="bg1"/>
                </a:solidFill>
                <a:effectLst/>
              </a:rPr>
              <a:t>recommandations</a:t>
            </a:r>
            <a:r>
              <a:rPr lang="fr-CA" b="0" i="0" dirty="0">
                <a:solidFill>
                  <a:schemeClr val="bg1"/>
                </a:solidFill>
                <a:effectLst/>
              </a:rPr>
              <a:t> à votre sujet, que dirait-on de vous?</a:t>
            </a:r>
          </a:p>
          <a:p>
            <a:pPr marL="457200" indent="-457200">
              <a:buFont typeface="+mj-lt"/>
              <a:buAutoNum type="arabicPeriod"/>
            </a:pPr>
            <a:r>
              <a:rPr lang="fr-CA" b="0" i="0" dirty="0">
                <a:solidFill>
                  <a:schemeClr val="bg1"/>
                </a:solidFill>
                <a:effectLst/>
              </a:rPr>
              <a:t>Pouvez-vous expliquer ce qui vous a poussé à </a:t>
            </a:r>
            <a:r>
              <a:rPr lang="fr-CA" b="1" i="0" dirty="0">
                <a:solidFill>
                  <a:schemeClr val="bg1"/>
                </a:solidFill>
                <a:effectLst/>
              </a:rPr>
              <a:t>quitter vos derniers emplois</a:t>
            </a:r>
            <a:r>
              <a:rPr lang="fr-CA" b="0" i="0" dirty="0">
                <a:solidFill>
                  <a:schemeClr val="bg1"/>
                </a:solidFill>
                <a:effectLst/>
              </a:rPr>
              <a:t>, à entreprendre </a:t>
            </a:r>
            <a:br>
              <a:rPr lang="fr-CA" b="0" i="0" dirty="0">
                <a:solidFill>
                  <a:schemeClr val="bg1"/>
                </a:solidFill>
                <a:effectLst/>
              </a:rPr>
            </a:br>
            <a:r>
              <a:rPr lang="fr-CA" b="1" i="0" dirty="0">
                <a:solidFill>
                  <a:schemeClr val="bg1"/>
                </a:solidFill>
                <a:effectLst/>
              </a:rPr>
              <a:t>votre parcours d’études</a:t>
            </a:r>
            <a:r>
              <a:rPr lang="fr-CA" b="0" i="0" dirty="0">
                <a:solidFill>
                  <a:schemeClr val="bg1"/>
                </a:solidFill>
                <a:effectLst/>
              </a:rPr>
              <a:t>, à </a:t>
            </a:r>
            <a:r>
              <a:rPr lang="fr-CA" b="1" i="0" dirty="0">
                <a:solidFill>
                  <a:schemeClr val="bg1"/>
                </a:solidFill>
                <a:effectLst/>
              </a:rPr>
              <a:t>changer de région</a:t>
            </a:r>
            <a:r>
              <a:rPr lang="fr-CA" b="0" i="0" dirty="0">
                <a:solidFill>
                  <a:schemeClr val="bg1"/>
                </a:solidFill>
                <a:effectLst/>
              </a:rPr>
              <a:t>, de </a:t>
            </a:r>
            <a:r>
              <a:rPr lang="fr-CA" b="1" i="0" dirty="0">
                <a:solidFill>
                  <a:schemeClr val="bg1"/>
                </a:solidFill>
                <a:effectLst/>
              </a:rPr>
              <a:t>pays</a:t>
            </a:r>
            <a:r>
              <a:rPr lang="fr-CA" b="0" i="0" dirty="0">
                <a:solidFill>
                  <a:schemeClr val="bg1"/>
                </a:solidFill>
                <a:effectLst/>
              </a:rPr>
              <a:t>?</a:t>
            </a:r>
          </a:p>
          <a:p>
            <a:pPr marL="457200" indent="-457200">
              <a:buFont typeface="+mj-lt"/>
              <a:buAutoNum type="arabicPeriod"/>
            </a:pPr>
            <a:r>
              <a:rPr lang="fr-CA" b="0" i="0" dirty="0">
                <a:solidFill>
                  <a:schemeClr val="bg1"/>
                </a:solidFill>
                <a:effectLst/>
              </a:rPr>
              <a:t>Comment vous y prenez-vous pour bien comprendre les </a:t>
            </a:r>
            <a:r>
              <a:rPr lang="fr-CA" b="1" i="0" dirty="0">
                <a:solidFill>
                  <a:schemeClr val="bg1"/>
                </a:solidFill>
                <a:effectLst/>
              </a:rPr>
              <a:t>besoins</a:t>
            </a:r>
            <a:r>
              <a:rPr lang="fr-CA" b="0" i="0" dirty="0">
                <a:solidFill>
                  <a:schemeClr val="bg1"/>
                </a:solidFill>
                <a:effectLst/>
              </a:rPr>
              <a:t> de votre clientèle?</a:t>
            </a:r>
          </a:p>
          <a:p>
            <a:pPr marL="457200" indent="-457200">
              <a:buFont typeface="+mj-lt"/>
              <a:buAutoNum type="arabicPeriod"/>
            </a:pPr>
            <a:r>
              <a:rPr lang="fr-CA" b="0" i="0" dirty="0">
                <a:solidFill>
                  <a:schemeClr val="bg1"/>
                </a:solidFill>
                <a:effectLst/>
              </a:rPr>
              <a:t>Comment réagissez-vous au travail à faire dans des </a:t>
            </a:r>
            <a:r>
              <a:rPr lang="fr-CA" b="1" i="0" dirty="0">
                <a:solidFill>
                  <a:schemeClr val="bg1"/>
                </a:solidFill>
                <a:effectLst/>
              </a:rPr>
              <a:t>délais serrés</a:t>
            </a:r>
            <a:r>
              <a:rPr lang="fr-CA" dirty="0">
                <a:solidFill>
                  <a:schemeClr val="bg1"/>
                </a:solidFill>
              </a:rPr>
              <a:t>, q</a:t>
            </a:r>
            <a:r>
              <a:rPr lang="fr-CA" b="0" i="0" dirty="0">
                <a:solidFill>
                  <a:schemeClr val="bg1"/>
                </a:solidFill>
                <a:effectLst/>
              </a:rPr>
              <a:t>ue faites-vous si on doit </a:t>
            </a:r>
            <a:br>
              <a:rPr lang="fr-CA" b="0" i="0" dirty="0">
                <a:solidFill>
                  <a:schemeClr val="bg1"/>
                </a:solidFill>
                <a:effectLst/>
              </a:rPr>
            </a:br>
            <a:r>
              <a:rPr lang="fr-CA" b="0" i="0" dirty="0">
                <a:solidFill>
                  <a:schemeClr val="bg1"/>
                </a:solidFill>
                <a:effectLst/>
              </a:rPr>
              <a:t>raccourcir un échéancier et que vous voyez que vous allez manquer de temps?</a:t>
            </a:r>
          </a:p>
          <a:p>
            <a:pPr marL="457200" indent="-457200">
              <a:buFont typeface="+mj-lt"/>
              <a:buAutoNum type="arabicPeriod"/>
            </a:pPr>
            <a:r>
              <a:rPr lang="fr-CA" b="0" i="0" dirty="0">
                <a:solidFill>
                  <a:schemeClr val="bg1"/>
                </a:solidFill>
                <a:effectLst/>
              </a:rPr>
              <a:t>Qu’est le </a:t>
            </a:r>
            <a:r>
              <a:rPr lang="fr-CA" b="1" i="0" dirty="0">
                <a:solidFill>
                  <a:schemeClr val="bg1"/>
                </a:solidFill>
                <a:effectLst/>
              </a:rPr>
              <a:t>succès, l’échec</a:t>
            </a:r>
            <a:r>
              <a:rPr lang="fr-CA" b="0" i="0" dirty="0">
                <a:solidFill>
                  <a:schemeClr val="bg1"/>
                </a:solidFill>
                <a:effectLst/>
              </a:rPr>
              <a:t> pour vous?</a:t>
            </a:r>
          </a:p>
          <a:p>
            <a:pPr marL="457200" indent="-457200">
              <a:buFont typeface="+mj-lt"/>
              <a:buAutoNum type="arabicPeriod"/>
            </a:pPr>
            <a:r>
              <a:rPr lang="fr-CA" b="0" i="0" dirty="0">
                <a:solidFill>
                  <a:schemeClr val="bg1"/>
                </a:solidFill>
                <a:effectLst/>
              </a:rPr>
              <a:t>Pouvez-vous nous parler de vos </a:t>
            </a:r>
            <a:r>
              <a:rPr lang="fr-CA" b="1" i="0" dirty="0">
                <a:solidFill>
                  <a:schemeClr val="bg1"/>
                </a:solidFill>
                <a:effectLst/>
              </a:rPr>
              <a:t>centres d’intérêt</a:t>
            </a:r>
            <a:r>
              <a:rPr lang="fr-CA" b="0" i="0" dirty="0">
                <a:solidFill>
                  <a:schemeClr val="bg1"/>
                </a:solidFill>
                <a:effectLst/>
              </a:rPr>
              <a:t>, vos </a:t>
            </a:r>
            <a:r>
              <a:rPr lang="fr-CA" b="1" i="0" dirty="0">
                <a:solidFill>
                  <a:schemeClr val="bg1"/>
                </a:solidFill>
                <a:effectLst/>
              </a:rPr>
              <a:t>loisirs</a:t>
            </a:r>
            <a:r>
              <a:rPr lang="fr-CA" b="0" i="0" dirty="0">
                <a:solidFill>
                  <a:schemeClr val="bg1"/>
                </a:solidFill>
                <a:effectLst/>
              </a:rPr>
              <a:t>, vos </a:t>
            </a:r>
            <a:r>
              <a:rPr lang="fr-CA" b="1" i="0" dirty="0">
                <a:solidFill>
                  <a:schemeClr val="bg1"/>
                </a:solidFill>
                <a:effectLst/>
              </a:rPr>
              <a:t>engagements bénévoles</a:t>
            </a:r>
            <a:r>
              <a:rPr lang="fr-CA" b="0" i="0" dirty="0">
                <a:solidFill>
                  <a:schemeClr val="bg1"/>
                </a:solidFill>
                <a:effectLst/>
              </a:rPr>
              <a:t>?</a:t>
            </a:r>
          </a:p>
        </p:txBody>
      </p:sp>
      <p:pic>
        <p:nvPicPr>
          <p:cNvPr id="16" name="Graphique 15">
            <a:extLst>
              <a:ext uri="{FF2B5EF4-FFF2-40B4-BE49-F238E27FC236}">
                <a16:creationId xmlns:a16="http://schemas.microsoft.com/office/drawing/2014/main" id="{6F02F803-4CB5-030E-F318-507CC748CA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08525" y="0"/>
            <a:ext cx="4899547" cy="6273764"/>
          </a:xfrm>
          <a:prstGeom prst="rect">
            <a:avLst/>
          </a:prstGeom>
        </p:spPr>
      </p:pic>
    </p:spTree>
    <p:extLst>
      <p:ext uri="{BB962C8B-B14F-4D97-AF65-F5344CB8AC3E}">
        <p14:creationId xmlns:p14="http://schemas.microsoft.com/office/powerpoint/2010/main" val="345521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900" dirty="0"/>
          </a:p>
        </p:txBody>
      </p:sp>
      <p:sp>
        <p:nvSpPr>
          <p:cNvPr id="3" name="ZoneTexte 2">
            <a:extLst>
              <a:ext uri="{FF2B5EF4-FFF2-40B4-BE49-F238E27FC236}">
                <a16:creationId xmlns:a16="http://schemas.microsoft.com/office/drawing/2014/main" id="{812D8B7B-AB48-3ECE-3D23-4C96CF248016}"/>
              </a:ext>
            </a:extLst>
          </p:cNvPr>
          <p:cNvSpPr txBox="1"/>
          <p:nvPr/>
        </p:nvSpPr>
        <p:spPr>
          <a:xfrm>
            <a:off x="273194" y="74802"/>
            <a:ext cx="11918806" cy="8771632"/>
          </a:xfrm>
          <a:prstGeom prst="rect">
            <a:avLst/>
          </a:prstGeom>
          <a:noFill/>
        </p:spPr>
        <p:txBody>
          <a:bodyPr wrap="square">
            <a:spAutoFit/>
          </a:bodyPr>
          <a:lstStyle/>
          <a:p>
            <a:r>
              <a:rPr lang="fr-CA" sz="3200" b="1" dirty="0">
                <a:solidFill>
                  <a:srgbClr val="FFC000"/>
                </a:solidFill>
              </a:rPr>
              <a:t>Qui peut répondre à ces questions?</a:t>
            </a:r>
          </a:p>
          <a:p>
            <a:endParaRPr lang="fr-CA" sz="2500" b="1" i="0" dirty="0">
              <a:solidFill>
                <a:srgbClr val="FFC000"/>
              </a:solidFill>
              <a:effectLst/>
            </a:endParaRPr>
          </a:p>
          <a:p>
            <a:pPr marL="457200" indent="-457200">
              <a:lnSpc>
                <a:spcPct val="150000"/>
              </a:lnSpc>
              <a:buFont typeface="+mj-lt"/>
              <a:buAutoNum type="arabicPeriod"/>
            </a:pPr>
            <a:r>
              <a:rPr lang="fr-CA" sz="2500" b="0" i="0" dirty="0">
                <a:solidFill>
                  <a:schemeClr val="bg1"/>
                </a:solidFill>
                <a:effectLst/>
              </a:rPr>
              <a:t>Comment </a:t>
            </a:r>
            <a:r>
              <a:rPr lang="fr-CA" sz="2500" b="1" i="0" dirty="0">
                <a:solidFill>
                  <a:schemeClr val="bg1"/>
                </a:solidFill>
                <a:effectLst/>
              </a:rPr>
              <a:t>résumez-vous </a:t>
            </a:r>
            <a:r>
              <a:rPr lang="fr-CA" sz="2500" i="0" dirty="0">
                <a:solidFill>
                  <a:schemeClr val="bg1"/>
                </a:solidFill>
                <a:effectLst/>
              </a:rPr>
              <a:t>l</a:t>
            </a:r>
            <a:r>
              <a:rPr lang="fr-CA" sz="2500" b="0" i="0" dirty="0">
                <a:solidFill>
                  <a:schemeClr val="bg1"/>
                </a:solidFill>
                <a:effectLst/>
              </a:rPr>
              <a:t>e mandat proposé?</a:t>
            </a:r>
          </a:p>
          <a:p>
            <a:pPr marL="457200" indent="-457200">
              <a:lnSpc>
                <a:spcPct val="150000"/>
              </a:lnSpc>
              <a:buFont typeface="+mj-lt"/>
              <a:buAutoNum type="arabicPeriod"/>
            </a:pPr>
            <a:r>
              <a:rPr lang="fr-CA" sz="2500" b="0" i="0" dirty="0">
                <a:solidFill>
                  <a:schemeClr val="bg1"/>
                </a:solidFill>
                <a:effectLst/>
              </a:rPr>
              <a:t>Qu’est-ce qui vous porte à croire que vous possédez les </a:t>
            </a:r>
            <a:br>
              <a:rPr lang="fr-CA" sz="2500" b="0" i="0" dirty="0">
                <a:solidFill>
                  <a:schemeClr val="bg1"/>
                </a:solidFill>
                <a:effectLst/>
              </a:rPr>
            </a:br>
            <a:r>
              <a:rPr lang="fr-CA" sz="2500" b="1" i="0" dirty="0">
                <a:solidFill>
                  <a:schemeClr val="bg1"/>
                </a:solidFill>
                <a:effectLst/>
              </a:rPr>
              <a:t>compétences</a:t>
            </a:r>
            <a:r>
              <a:rPr lang="fr-CA" sz="2500" b="0" i="0" dirty="0">
                <a:solidFill>
                  <a:schemeClr val="bg1"/>
                </a:solidFill>
                <a:effectLst/>
              </a:rPr>
              <a:t> nécessaires pour occuper cette fonction?</a:t>
            </a:r>
          </a:p>
          <a:p>
            <a:pPr marL="457200" indent="-457200">
              <a:lnSpc>
                <a:spcPct val="150000"/>
              </a:lnSpc>
              <a:buFont typeface="+mj-lt"/>
              <a:buAutoNum type="arabicPeriod"/>
            </a:pPr>
            <a:r>
              <a:rPr lang="fr-CA" sz="2500" b="0" i="0" dirty="0">
                <a:solidFill>
                  <a:schemeClr val="bg1"/>
                </a:solidFill>
                <a:effectLst/>
              </a:rPr>
              <a:t>Quelles </a:t>
            </a:r>
            <a:r>
              <a:rPr lang="fr-CA" sz="2500" b="1" i="0" dirty="0">
                <a:solidFill>
                  <a:schemeClr val="bg1"/>
                </a:solidFill>
                <a:effectLst/>
              </a:rPr>
              <a:t>tâches</a:t>
            </a:r>
            <a:r>
              <a:rPr lang="fr-CA" sz="2500" b="0" i="0" dirty="0">
                <a:solidFill>
                  <a:schemeClr val="bg1"/>
                </a:solidFill>
                <a:effectLst/>
              </a:rPr>
              <a:t> de travail préféreriez-vous accomplir?</a:t>
            </a:r>
          </a:p>
          <a:p>
            <a:pPr marL="457200" indent="-457200">
              <a:lnSpc>
                <a:spcPct val="150000"/>
              </a:lnSpc>
              <a:buFont typeface="+mj-lt"/>
              <a:buAutoNum type="arabicPeriod"/>
            </a:pPr>
            <a:r>
              <a:rPr lang="fr-CA" sz="2500" b="0" i="0" dirty="0">
                <a:solidFill>
                  <a:schemeClr val="bg1"/>
                </a:solidFill>
                <a:effectLst/>
              </a:rPr>
              <a:t>Pensez à un </a:t>
            </a:r>
            <a:r>
              <a:rPr lang="fr-CA" sz="2500" b="1" i="0" dirty="0">
                <a:solidFill>
                  <a:schemeClr val="bg1"/>
                </a:solidFill>
                <a:effectLst/>
              </a:rPr>
              <a:t>outil </a:t>
            </a:r>
            <a:r>
              <a:rPr lang="fr-CA" sz="2500" dirty="0">
                <a:solidFill>
                  <a:schemeClr val="bg1"/>
                </a:solidFill>
              </a:rPr>
              <a:t>ou à une </a:t>
            </a:r>
            <a:r>
              <a:rPr lang="fr-CA" sz="2500" b="1" i="0" dirty="0">
                <a:solidFill>
                  <a:schemeClr val="bg1"/>
                </a:solidFill>
                <a:effectLst/>
              </a:rPr>
              <a:t>méthode</a:t>
            </a:r>
            <a:r>
              <a:rPr lang="fr-CA" sz="2500" b="0" i="0" dirty="0">
                <a:solidFill>
                  <a:schemeClr val="bg1"/>
                </a:solidFill>
                <a:effectLst/>
              </a:rPr>
              <a:t> que vous aimez utiliser </a:t>
            </a:r>
            <a:br>
              <a:rPr lang="fr-CA" sz="2500" b="0" i="0" dirty="0">
                <a:solidFill>
                  <a:schemeClr val="bg1"/>
                </a:solidFill>
                <a:effectLst/>
              </a:rPr>
            </a:br>
            <a:r>
              <a:rPr lang="fr-CA" sz="2500" b="0" i="0" dirty="0">
                <a:solidFill>
                  <a:schemeClr val="bg1"/>
                </a:solidFill>
                <a:effectLst/>
              </a:rPr>
              <a:t>pour gérer un projet et justifiez la pertinence de votre choix. </a:t>
            </a:r>
          </a:p>
          <a:p>
            <a:pPr marL="457200" indent="-457200">
              <a:lnSpc>
                <a:spcPct val="150000"/>
              </a:lnSpc>
              <a:buFont typeface="+mj-lt"/>
              <a:buAutoNum type="arabicPeriod"/>
            </a:pPr>
            <a:r>
              <a:rPr lang="fr-CA" sz="2500" dirty="0">
                <a:solidFill>
                  <a:schemeClr val="bg1"/>
                </a:solidFill>
              </a:rPr>
              <a:t>Qu’est-ce qui v</a:t>
            </a:r>
            <a:r>
              <a:rPr lang="fr-CA" sz="2500" b="0" i="0" dirty="0">
                <a:solidFill>
                  <a:schemeClr val="bg1"/>
                </a:solidFill>
                <a:effectLst/>
              </a:rPr>
              <a:t>ous </a:t>
            </a:r>
            <a:r>
              <a:rPr lang="fr-CA" sz="2500" b="1" i="0" dirty="0">
                <a:solidFill>
                  <a:schemeClr val="bg1"/>
                </a:solidFill>
                <a:effectLst/>
              </a:rPr>
              <a:t>attire</a:t>
            </a:r>
            <a:r>
              <a:rPr lang="fr-CA" sz="2500" b="0" i="0" dirty="0">
                <a:solidFill>
                  <a:schemeClr val="bg1"/>
                </a:solidFill>
                <a:effectLst/>
              </a:rPr>
              <a:t> dans ce poste, quelles sont vos </a:t>
            </a:r>
            <a:r>
              <a:rPr lang="fr-CA" sz="2500" b="1" i="0" dirty="0">
                <a:solidFill>
                  <a:schemeClr val="bg1"/>
                </a:solidFill>
                <a:effectLst/>
              </a:rPr>
              <a:t>motivations</a:t>
            </a:r>
            <a:r>
              <a:rPr lang="fr-CA" sz="2500" b="0" i="0" dirty="0">
                <a:solidFill>
                  <a:schemeClr val="bg1"/>
                </a:solidFill>
                <a:effectLst/>
              </a:rPr>
              <a:t>?</a:t>
            </a:r>
          </a:p>
          <a:p>
            <a:pPr marL="457200" indent="-457200">
              <a:lnSpc>
                <a:spcPct val="150000"/>
              </a:lnSpc>
              <a:buFont typeface="+mj-lt"/>
              <a:buAutoNum type="arabicPeriod"/>
            </a:pPr>
            <a:r>
              <a:rPr lang="fr-CA" sz="2500" dirty="0">
                <a:solidFill>
                  <a:schemeClr val="bg1"/>
                </a:solidFill>
              </a:rPr>
              <a:t>Quels </a:t>
            </a:r>
            <a:r>
              <a:rPr lang="fr-CA" sz="2500" b="1" i="0" dirty="0">
                <a:solidFill>
                  <a:schemeClr val="bg1"/>
                </a:solidFill>
                <a:effectLst/>
              </a:rPr>
              <a:t>enjeux</a:t>
            </a:r>
            <a:r>
              <a:rPr lang="fr-CA" sz="2500" b="0" i="0" dirty="0">
                <a:solidFill>
                  <a:schemeClr val="bg1"/>
                </a:solidFill>
                <a:effectLst/>
              </a:rPr>
              <a:t> pensez-vous rencontrer dans ce </a:t>
            </a:r>
            <a:r>
              <a:rPr lang="fr-CA" sz="2500" dirty="0">
                <a:solidFill>
                  <a:schemeClr val="bg1"/>
                </a:solidFill>
              </a:rPr>
              <a:t>poste?</a:t>
            </a:r>
          </a:p>
          <a:p>
            <a:pPr marL="457200" indent="-457200">
              <a:lnSpc>
                <a:spcPct val="150000"/>
              </a:lnSpc>
              <a:buFont typeface="+mj-lt"/>
              <a:buAutoNum type="arabicPeriod"/>
            </a:pPr>
            <a:r>
              <a:rPr lang="fr-CA" sz="2500" dirty="0">
                <a:solidFill>
                  <a:schemeClr val="bg1"/>
                </a:solidFill>
              </a:rPr>
              <a:t>Décrivez ce que vous estimez être le </a:t>
            </a:r>
            <a:r>
              <a:rPr lang="fr-CA" sz="2500" b="1" dirty="0">
                <a:solidFill>
                  <a:schemeClr val="bg1"/>
                </a:solidFill>
              </a:rPr>
              <a:t>rôle d’un professionnel compétent </a:t>
            </a:r>
            <a:r>
              <a:rPr lang="fr-CA" sz="2500" dirty="0">
                <a:solidFill>
                  <a:schemeClr val="bg1"/>
                </a:solidFill>
              </a:rPr>
              <a:t>à ce poste.</a:t>
            </a:r>
          </a:p>
          <a:p>
            <a:pPr marL="457200" indent="-457200">
              <a:lnSpc>
                <a:spcPct val="150000"/>
              </a:lnSpc>
              <a:buFont typeface="+mj-lt"/>
              <a:buAutoNum type="arabicPeriod"/>
            </a:pPr>
            <a:r>
              <a:rPr lang="fr-CA" sz="2500" dirty="0">
                <a:solidFill>
                  <a:schemeClr val="bg1"/>
                </a:solidFill>
              </a:rPr>
              <a:t>Ce qu’il connaît de l’</a:t>
            </a:r>
            <a:r>
              <a:rPr lang="fr-CA" sz="2500" b="1" dirty="0">
                <a:solidFill>
                  <a:schemeClr val="bg1"/>
                </a:solidFill>
              </a:rPr>
              <a:t>organisation</a:t>
            </a:r>
            <a:r>
              <a:rPr lang="fr-CA" sz="2500" dirty="0">
                <a:solidFill>
                  <a:schemeClr val="bg1"/>
                </a:solidFill>
              </a:rPr>
              <a:t> qui l’intéresse?</a:t>
            </a:r>
            <a:br>
              <a:rPr lang="fr-CA" sz="2500" dirty="0">
                <a:solidFill>
                  <a:schemeClr val="bg1"/>
                </a:solidFill>
              </a:rPr>
            </a:br>
            <a:endParaRPr lang="fr-CA" sz="2500" dirty="0">
              <a:solidFill>
                <a:schemeClr val="bg1"/>
              </a:solidFill>
            </a:endParaRPr>
          </a:p>
          <a:p>
            <a:pPr marL="457200" indent="-457200">
              <a:lnSpc>
                <a:spcPct val="150000"/>
              </a:lnSpc>
              <a:buFont typeface="+mj-lt"/>
              <a:buAutoNum type="arabicPeriod"/>
            </a:pPr>
            <a:endParaRPr lang="fr-CA" sz="2500" dirty="0">
              <a:solidFill>
                <a:schemeClr val="bg1"/>
              </a:solidFill>
            </a:endParaRPr>
          </a:p>
          <a:p>
            <a:pPr marL="457200" indent="-457200">
              <a:buFont typeface="+mj-lt"/>
              <a:buAutoNum type="arabicPeriod"/>
            </a:pPr>
            <a:endParaRPr lang="fr-CA" sz="2500" b="0" i="0" dirty="0">
              <a:solidFill>
                <a:schemeClr val="bg1"/>
              </a:solidFill>
              <a:effectLst/>
            </a:endParaRPr>
          </a:p>
          <a:p>
            <a:endParaRPr lang="fr-CA" sz="3200" dirty="0">
              <a:solidFill>
                <a:schemeClr val="bg1"/>
              </a:solidFill>
            </a:endParaRPr>
          </a:p>
        </p:txBody>
      </p:sp>
      <p:pic>
        <p:nvPicPr>
          <p:cNvPr id="16" name="Graphique 15">
            <a:extLst>
              <a:ext uri="{FF2B5EF4-FFF2-40B4-BE49-F238E27FC236}">
                <a16:creationId xmlns:a16="http://schemas.microsoft.com/office/drawing/2014/main" id="{6F02F803-4CB5-030E-F318-507CC748CA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4956" y="0"/>
            <a:ext cx="4295306" cy="5500048"/>
          </a:xfrm>
          <a:prstGeom prst="rect">
            <a:avLst/>
          </a:prstGeom>
        </p:spPr>
      </p:pic>
      <p:pic>
        <p:nvPicPr>
          <p:cNvPr id="13" name="Image 12">
            <a:extLst>
              <a:ext uri="{FF2B5EF4-FFF2-40B4-BE49-F238E27FC236}">
                <a16:creationId xmlns:a16="http://schemas.microsoft.com/office/drawing/2014/main" id="{F0AED348-4D58-1E4D-4CDF-BFB6E334CDFE}"/>
              </a:ext>
            </a:extLst>
          </p:cNvPr>
          <p:cNvPicPr>
            <a:picLocks noChangeAspect="1"/>
          </p:cNvPicPr>
          <p:nvPr/>
        </p:nvPicPr>
        <p:blipFill>
          <a:blip r:embed="rId4"/>
          <a:stretch>
            <a:fillRect/>
          </a:stretch>
        </p:blipFill>
        <p:spPr>
          <a:xfrm>
            <a:off x="9024844" y="0"/>
            <a:ext cx="3046362" cy="1523181"/>
          </a:xfrm>
          <a:prstGeom prst="flowChartConnector">
            <a:avLst/>
          </a:prstGeom>
        </p:spPr>
      </p:pic>
    </p:spTree>
    <p:extLst>
      <p:ext uri="{BB962C8B-B14F-4D97-AF65-F5344CB8AC3E}">
        <p14:creationId xmlns:p14="http://schemas.microsoft.com/office/powerpoint/2010/main" val="420094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3810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211540" y="958599"/>
            <a:ext cx="12408929" cy="1046440"/>
          </a:xfrm>
          <a:prstGeom prst="rect">
            <a:avLst/>
          </a:prstGeom>
          <a:noFill/>
        </p:spPr>
        <p:txBody>
          <a:bodyPr wrap="square" rtlCol="0">
            <a:spAutoFit/>
          </a:bodyPr>
          <a:lstStyle/>
          <a:p>
            <a:pPr algn="l"/>
            <a:r>
              <a:rPr lang="fr-CA" sz="3100" b="1" dirty="0">
                <a:solidFill>
                  <a:srgbClr val="FFC000"/>
                </a:solidFill>
              </a:rPr>
              <a:t>Se préparer aux entrevues d’embauche.</a:t>
            </a:r>
          </a:p>
          <a:p>
            <a:pPr algn="l"/>
            <a:r>
              <a:rPr lang="fr-CA" sz="3100" b="1" dirty="0">
                <a:solidFill>
                  <a:srgbClr val="FFC000"/>
                </a:solidFill>
              </a:rPr>
              <a:t>Préparer une discussion qui favorise une entrée en emploi rapide.</a:t>
            </a:r>
            <a:endParaRPr lang="fr-CA" sz="3100" b="1" dirty="0">
              <a:solidFill>
                <a:schemeClr val="bg1"/>
              </a:solidFill>
            </a:endParaRPr>
          </a:p>
        </p:txBody>
      </p:sp>
      <p:sp>
        <p:nvSpPr>
          <p:cNvPr id="8" name="ZoneTexte 7">
            <a:extLst>
              <a:ext uri="{FF2B5EF4-FFF2-40B4-BE49-F238E27FC236}">
                <a16:creationId xmlns:a16="http://schemas.microsoft.com/office/drawing/2014/main" id="{B688253D-809B-A649-AC78-F909A25F6E72}"/>
              </a:ext>
            </a:extLst>
          </p:cNvPr>
          <p:cNvSpPr txBox="1"/>
          <p:nvPr/>
        </p:nvSpPr>
        <p:spPr>
          <a:xfrm>
            <a:off x="573206" y="2486584"/>
            <a:ext cx="10843857" cy="2825389"/>
          </a:xfrm>
          <a:prstGeom prst="rect">
            <a:avLst/>
          </a:prstGeom>
          <a:noFill/>
        </p:spPr>
        <p:txBody>
          <a:bodyPr wrap="square" rtlCol="0">
            <a:spAutoFit/>
          </a:bodyPr>
          <a:lstStyle/>
          <a:p>
            <a:pPr marL="457200" indent="-457200" algn="l">
              <a:lnSpc>
                <a:spcPct val="114000"/>
              </a:lnSpc>
              <a:buFont typeface="Wingdings" panose="05000000000000000000" pitchFamily="2" charset="2"/>
              <a:buChar char="ü"/>
            </a:pPr>
            <a:r>
              <a:rPr lang="fr-CA" sz="2000" dirty="0">
                <a:solidFill>
                  <a:schemeClr val="bg1"/>
                </a:solidFill>
              </a:rPr>
              <a:t>Une entrevue réussie</a:t>
            </a:r>
          </a:p>
          <a:p>
            <a:pPr marL="457200" indent="-457200" algn="l">
              <a:lnSpc>
                <a:spcPct val="114000"/>
              </a:lnSpc>
              <a:buFont typeface="Wingdings" panose="05000000000000000000" pitchFamily="2" charset="2"/>
              <a:buChar char="ü"/>
            </a:pPr>
            <a:r>
              <a:rPr lang="fr-CA" sz="2000" dirty="0">
                <a:solidFill>
                  <a:schemeClr val="bg1"/>
                </a:solidFill>
              </a:rPr>
              <a:t>Votre profil de compétence</a:t>
            </a:r>
          </a:p>
          <a:p>
            <a:pPr algn="l">
              <a:lnSpc>
                <a:spcPct val="114000"/>
              </a:lnSpc>
            </a:pPr>
            <a:endParaRPr lang="fr-CA" sz="2000" dirty="0">
              <a:solidFill>
                <a:schemeClr val="bg1"/>
              </a:solidFill>
            </a:endParaRPr>
          </a:p>
          <a:p>
            <a:pPr algn="l">
              <a:lnSpc>
                <a:spcPct val="114000"/>
              </a:lnSpc>
            </a:pPr>
            <a:r>
              <a:rPr lang="fr-CA" sz="2000" dirty="0">
                <a:solidFill>
                  <a:schemeClr val="bg1"/>
                </a:solidFill>
              </a:rPr>
              <a:t>Pause</a:t>
            </a:r>
          </a:p>
          <a:p>
            <a:pPr algn="l">
              <a:lnSpc>
                <a:spcPct val="114000"/>
              </a:lnSpc>
            </a:pPr>
            <a:endParaRPr lang="fr-CA" sz="2000" dirty="0">
              <a:solidFill>
                <a:schemeClr val="bg1"/>
              </a:solidFill>
            </a:endParaRPr>
          </a:p>
          <a:p>
            <a:pPr marL="457200" indent="-457200">
              <a:lnSpc>
                <a:spcPct val="114000"/>
              </a:lnSpc>
              <a:buFont typeface="Wingdings" panose="05000000000000000000" pitchFamily="2" charset="2"/>
              <a:buChar char="ü"/>
            </a:pPr>
            <a:r>
              <a:rPr lang="fr-CA" sz="2000" dirty="0">
                <a:solidFill>
                  <a:schemeClr val="bg1"/>
                </a:solidFill>
              </a:rPr>
              <a:t>Questions et pistes de réponses</a:t>
            </a:r>
          </a:p>
          <a:p>
            <a:pPr algn="l">
              <a:lnSpc>
                <a:spcPct val="114000"/>
              </a:lnSpc>
            </a:pPr>
            <a:endParaRPr lang="fr-CA" sz="2000" i="1" dirty="0">
              <a:solidFill>
                <a:schemeClr val="bg1"/>
              </a:solidFill>
            </a:endParaRPr>
          </a:p>
          <a:p>
            <a:pPr marL="457200" indent="-457200" algn="l">
              <a:buFont typeface="Wingdings" panose="05000000000000000000" pitchFamily="2" charset="2"/>
              <a:buChar char="ü"/>
            </a:pPr>
            <a:endParaRPr lang="fr-CA" i="1" dirty="0">
              <a:solidFill>
                <a:schemeClr val="bg1"/>
              </a:solidFill>
            </a:endParaRPr>
          </a:p>
        </p:txBody>
      </p:sp>
    </p:spTree>
    <p:extLst>
      <p:ext uri="{BB962C8B-B14F-4D97-AF65-F5344CB8AC3E}">
        <p14:creationId xmlns:p14="http://schemas.microsoft.com/office/powerpoint/2010/main" val="403056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2400" dirty="0">
              <a:solidFill>
                <a:srgbClr val="036AFF"/>
              </a:solidFill>
            </a:endParaRPr>
          </a:p>
        </p:txBody>
      </p:sp>
      <p:sp>
        <p:nvSpPr>
          <p:cNvPr id="22" name="ZoneTexte 21">
            <a:extLst>
              <a:ext uri="{FF2B5EF4-FFF2-40B4-BE49-F238E27FC236}">
                <a16:creationId xmlns:a16="http://schemas.microsoft.com/office/drawing/2014/main" id="{34E2AFA1-F55A-DBFA-F2A8-7012E9F75CC2}"/>
              </a:ext>
            </a:extLst>
          </p:cNvPr>
          <p:cNvSpPr txBox="1"/>
          <p:nvPr/>
        </p:nvSpPr>
        <p:spPr>
          <a:xfrm>
            <a:off x="8343900" y="1510115"/>
            <a:ext cx="3095624" cy="1508105"/>
          </a:xfrm>
          <a:prstGeom prst="rect">
            <a:avLst/>
          </a:prstGeom>
          <a:noFill/>
        </p:spPr>
        <p:txBody>
          <a:bodyPr wrap="square" rtlCol="0">
            <a:spAutoFit/>
          </a:bodyPr>
          <a:lstStyle/>
          <a:p>
            <a:pPr algn="l"/>
            <a:endParaRPr lang="fr-CA" sz="2800" b="1" dirty="0">
              <a:solidFill>
                <a:schemeClr val="bg1"/>
              </a:solidFill>
            </a:endParaRPr>
          </a:p>
          <a:p>
            <a:r>
              <a:rPr lang="fr-CA" sz="3200" b="1" u="sng" dirty="0">
                <a:solidFill>
                  <a:srgbClr val="F75749"/>
                </a:solidFill>
              </a:rPr>
              <a:t>emploi.u</a:t>
            </a:r>
            <a:r>
              <a:rPr lang="fr-CA" sz="3200" b="1" u="sng" dirty="0">
                <a:solidFill>
                  <a:srgbClr val="F75749"/>
                </a:solidFill>
                <a:hlinkClick r:id="rId3">
                  <a:extLst>
                    <a:ext uri="{A12FA001-AC4F-418D-AE19-62706E023703}">
                      <ahyp:hlinkClr xmlns:ahyp="http://schemas.microsoft.com/office/drawing/2018/hyperlinkcolor" val="tx"/>
                    </a:ext>
                  </a:extLst>
                </a:hlinkClick>
              </a:rPr>
              <a:t>qar.ca</a:t>
            </a:r>
            <a:endParaRPr lang="fr-CA" sz="3200" b="1" u="sng" dirty="0">
              <a:solidFill>
                <a:srgbClr val="F75749"/>
              </a:solidFill>
            </a:endParaRPr>
          </a:p>
          <a:p>
            <a:endParaRPr lang="fr-CA" sz="3200" b="1" dirty="0">
              <a:solidFill>
                <a:srgbClr val="FFC000"/>
              </a:solidFill>
            </a:endParaRPr>
          </a:p>
        </p:txBody>
      </p:sp>
      <p:pic>
        <p:nvPicPr>
          <p:cNvPr id="6" name="Graphique 5">
            <a:extLst>
              <a:ext uri="{FF2B5EF4-FFF2-40B4-BE49-F238E27FC236}">
                <a16:creationId xmlns:a16="http://schemas.microsoft.com/office/drawing/2014/main" id="{3FD07E8A-4B19-CEE7-9A98-3B2F95F20518}"/>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rot="20278653" flipH="1">
            <a:off x="11064641" y="4961267"/>
            <a:ext cx="935524" cy="1205238"/>
          </a:xfrm>
          <a:prstGeom prst="rect">
            <a:avLst/>
          </a:prstGeom>
        </p:spPr>
      </p:pic>
      <p:pic>
        <p:nvPicPr>
          <p:cNvPr id="18" name="Image 17" descr="Une image contenant texte, logo, capture d’écran, Police&#10;&#10;Description générée automatiquement">
            <a:extLst>
              <a:ext uri="{FF2B5EF4-FFF2-40B4-BE49-F238E27FC236}">
                <a16:creationId xmlns:a16="http://schemas.microsoft.com/office/drawing/2014/main" id="{59B2D654-7919-9EB0-4EAE-62BD322DB0FD}"/>
              </a:ext>
            </a:extLst>
          </p:cNvPr>
          <p:cNvPicPr>
            <a:picLocks noChangeAspect="1"/>
          </p:cNvPicPr>
          <p:nvPr/>
        </p:nvPicPr>
        <p:blipFill rotWithShape="1">
          <a:blip r:embed="rId7">
            <a:extLst>
              <a:ext uri="{28A0092B-C50C-407E-A947-70E740481C1C}">
                <a14:useLocalDpi xmlns:a14="http://schemas.microsoft.com/office/drawing/2010/main" val="0"/>
              </a:ext>
            </a:extLst>
          </a:blip>
          <a:srcRect t="52689" r="2500" b="19255"/>
          <a:stretch/>
        </p:blipFill>
        <p:spPr>
          <a:xfrm>
            <a:off x="1466849" y="252500"/>
            <a:ext cx="9972675" cy="1614168"/>
          </a:xfrm>
          <a:prstGeom prst="rect">
            <a:avLst/>
          </a:prstGeom>
        </p:spPr>
      </p:pic>
      <p:pic>
        <p:nvPicPr>
          <p:cNvPr id="19" name="Graphique 18">
            <a:extLst>
              <a:ext uri="{FF2B5EF4-FFF2-40B4-BE49-F238E27FC236}">
                <a16:creationId xmlns:a16="http://schemas.microsoft.com/office/drawing/2014/main" id="{DCA7576D-263D-43DF-BA92-FFB15402EE3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95497" y="-1937371"/>
            <a:ext cx="5281388" cy="5205934"/>
          </a:xfrm>
          <a:prstGeom prst="rect">
            <a:avLst/>
          </a:prstGeom>
        </p:spPr>
      </p:pic>
      <p:sp>
        <p:nvSpPr>
          <p:cNvPr id="20" name="ZoneTexte 19">
            <a:extLst>
              <a:ext uri="{FF2B5EF4-FFF2-40B4-BE49-F238E27FC236}">
                <a16:creationId xmlns:a16="http://schemas.microsoft.com/office/drawing/2014/main" id="{6DCE4822-7482-806D-B82C-06FC31ACAA09}"/>
              </a:ext>
            </a:extLst>
          </p:cNvPr>
          <p:cNvSpPr txBox="1"/>
          <p:nvPr/>
        </p:nvSpPr>
        <p:spPr>
          <a:xfrm>
            <a:off x="1627659" y="2833286"/>
            <a:ext cx="9573557" cy="2800767"/>
          </a:xfrm>
          <a:prstGeom prst="rect">
            <a:avLst/>
          </a:prstGeom>
          <a:noFill/>
        </p:spPr>
        <p:txBody>
          <a:bodyPr wrap="square" rtlCol="0">
            <a:spAutoFit/>
          </a:bodyPr>
          <a:lstStyle/>
          <a:p>
            <a:pPr algn="l"/>
            <a:r>
              <a:rPr lang="fr-CA" sz="3100" b="1" dirty="0">
                <a:solidFill>
                  <a:schemeClr val="bg1"/>
                </a:solidFill>
              </a:rPr>
              <a:t>Zone conseil</a:t>
            </a:r>
          </a:p>
          <a:p>
            <a:pPr algn="l"/>
            <a:r>
              <a:rPr lang="fr-CA" sz="3100" dirty="0">
                <a:solidFill>
                  <a:schemeClr val="bg1"/>
                </a:solidFill>
              </a:rPr>
              <a:t>  </a:t>
            </a:r>
            <a:r>
              <a:rPr lang="fr-CA" sz="2400" dirty="0">
                <a:solidFill>
                  <a:schemeClr val="bg1"/>
                </a:solidFill>
              </a:rPr>
              <a:t>Aide-mémoire: CV, lettres, </a:t>
            </a:r>
            <a:r>
              <a:rPr lang="fr-CA" sz="2400" u="sng" dirty="0">
                <a:solidFill>
                  <a:schemeClr val="bg1"/>
                </a:solidFill>
              </a:rPr>
              <a:t>entrevue</a:t>
            </a:r>
            <a:r>
              <a:rPr lang="fr-CA" sz="2400" dirty="0">
                <a:solidFill>
                  <a:schemeClr val="bg1"/>
                </a:solidFill>
              </a:rPr>
              <a:t>, intégration en stage, offres, etc.</a:t>
            </a:r>
            <a:br>
              <a:rPr lang="fr-CA" sz="2400" dirty="0">
                <a:solidFill>
                  <a:schemeClr val="bg1"/>
                </a:solidFill>
              </a:rPr>
            </a:br>
            <a:endParaRPr lang="fr-CA" sz="3100" dirty="0">
              <a:solidFill>
                <a:schemeClr val="bg1"/>
              </a:solidFill>
            </a:endParaRPr>
          </a:p>
          <a:p>
            <a:pPr algn="l"/>
            <a:r>
              <a:rPr lang="fr-CA" sz="3100" b="1" dirty="0">
                <a:solidFill>
                  <a:schemeClr val="bg1"/>
                </a:solidFill>
              </a:rPr>
              <a:t>RDV individualisé</a:t>
            </a:r>
          </a:p>
          <a:p>
            <a:pPr algn="l"/>
            <a:r>
              <a:rPr lang="fr-CA" sz="3100" dirty="0">
                <a:solidFill>
                  <a:schemeClr val="bg1"/>
                </a:solidFill>
              </a:rPr>
              <a:t>  </a:t>
            </a:r>
            <a:r>
              <a:rPr lang="fr-CA" sz="2400" dirty="0">
                <a:solidFill>
                  <a:schemeClr val="bg1"/>
                </a:solidFill>
                <a:hlinkClick r:id="rId10">
                  <a:extLst>
                    <a:ext uri="{A12FA001-AC4F-418D-AE19-62706E023703}">
                      <ahyp:hlinkClr xmlns:ahyp="http://schemas.microsoft.com/office/drawing/2018/hyperlinkcolor" val="tx"/>
                    </a:ext>
                  </a:extLst>
                </a:hlinkClick>
              </a:rPr>
              <a:t>Nous joindre</a:t>
            </a:r>
            <a:endParaRPr lang="fr-CA" sz="2400" dirty="0">
              <a:solidFill>
                <a:schemeClr val="bg1"/>
              </a:solidFill>
            </a:endParaRPr>
          </a:p>
          <a:p>
            <a:pPr algn="l"/>
            <a:endParaRPr lang="fr-CA" sz="2100" i="1" dirty="0">
              <a:solidFill>
                <a:schemeClr val="bg1"/>
              </a:solidFill>
            </a:endParaRPr>
          </a:p>
        </p:txBody>
      </p:sp>
    </p:spTree>
    <p:extLst>
      <p:ext uri="{BB962C8B-B14F-4D97-AF65-F5344CB8AC3E}">
        <p14:creationId xmlns:p14="http://schemas.microsoft.com/office/powerpoint/2010/main" val="3949113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sz="900" dirty="0"/>
          </a:p>
        </p:txBody>
      </p:sp>
      <p:pic>
        <p:nvPicPr>
          <p:cNvPr id="23" name="Graphique 22">
            <a:extLst>
              <a:ext uri="{FF2B5EF4-FFF2-40B4-BE49-F238E27FC236}">
                <a16:creationId xmlns:a16="http://schemas.microsoft.com/office/drawing/2014/main" id="{2CAA08C4-072B-2586-8307-ED3C2212E7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2698" y="2951931"/>
            <a:ext cx="6691531" cy="6691531"/>
          </a:xfrm>
          <a:prstGeom prst="rect">
            <a:avLst/>
          </a:prstGeom>
        </p:spPr>
      </p:pic>
      <p:sp>
        <p:nvSpPr>
          <p:cNvPr id="3" name="ZoneTexte 2">
            <a:extLst>
              <a:ext uri="{FF2B5EF4-FFF2-40B4-BE49-F238E27FC236}">
                <a16:creationId xmlns:a16="http://schemas.microsoft.com/office/drawing/2014/main" id="{812D8B7B-AB48-3ECE-3D23-4C96CF248016}"/>
              </a:ext>
            </a:extLst>
          </p:cNvPr>
          <p:cNvSpPr txBox="1"/>
          <p:nvPr/>
        </p:nvSpPr>
        <p:spPr>
          <a:xfrm>
            <a:off x="273194" y="699679"/>
            <a:ext cx="11918806" cy="6309420"/>
          </a:xfrm>
          <a:prstGeom prst="rect">
            <a:avLst/>
          </a:prstGeom>
          <a:noFill/>
        </p:spPr>
        <p:txBody>
          <a:bodyPr wrap="square">
            <a:spAutoFit/>
          </a:bodyPr>
          <a:lstStyle/>
          <a:p>
            <a:r>
              <a:rPr lang="fr-CA" sz="3200" b="1" i="0" dirty="0">
                <a:solidFill>
                  <a:srgbClr val="FFC000"/>
                </a:solidFill>
                <a:effectLst/>
              </a:rPr>
              <a:t>L’entrevue de sélection, une occasion de vous mettre en valeur </a:t>
            </a:r>
            <a:br>
              <a:rPr lang="fr-CA" sz="3200" b="1" i="0" dirty="0">
                <a:solidFill>
                  <a:srgbClr val="FFC000"/>
                </a:solidFill>
                <a:effectLst/>
              </a:rPr>
            </a:br>
            <a:r>
              <a:rPr lang="fr-CA" sz="3200" b="1" i="0" dirty="0">
                <a:solidFill>
                  <a:srgbClr val="FFC000"/>
                </a:solidFill>
                <a:effectLst/>
              </a:rPr>
              <a:t>pour être </a:t>
            </a:r>
            <a:r>
              <a:rPr lang="fr-CA" sz="3200" b="1" i="0" dirty="0" err="1">
                <a:solidFill>
                  <a:srgbClr val="FFC000"/>
                </a:solidFill>
                <a:effectLst/>
              </a:rPr>
              <a:t>choisi·e</a:t>
            </a:r>
            <a:r>
              <a:rPr lang="fr-CA" sz="3200" b="1" i="0" dirty="0">
                <a:solidFill>
                  <a:srgbClr val="FFC000"/>
                </a:solidFill>
                <a:effectLst/>
              </a:rPr>
              <a:t> pour un poste. </a:t>
            </a:r>
          </a:p>
          <a:p>
            <a:endParaRPr lang="fr-CA" sz="3200" b="0" i="0" dirty="0">
              <a:solidFill>
                <a:schemeClr val="bg1"/>
              </a:solidFill>
              <a:effectLst/>
            </a:endParaRPr>
          </a:p>
          <a:p>
            <a:pPr marL="457200" indent="-457200">
              <a:buFont typeface="Wingdings" panose="05000000000000000000" pitchFamily="2" charset="2"/>
              <a:buChar char="q"/>
            </a:pPr>
            <a:r>
              <a:rPr lang="fr-CA" sz="2500" dirty="0">
                <a:solidFill>
                  <a:schemeClr val="bg1"/>
                </a:solidFill>
              </a:rPr>
              <a:t>Vous êtes </a:t>
            </a:r>
            <a:r>
              <a:rPr lang="fr-CA" sz="2500" dirty="0" err="1">
                <a:solidFill>
                  <a:schemeClr val="bg1"/>
                </a:solidFill>
              </a:rPr>
              <a:t>e</a:t>
            </a:r>
            <a:r>
              <a:rPr lang="fr-CA" sz="2500" b="0" i="0" dirty="0" err="1">
                <a:solidFill>
                  <a:schemeClr val="bg1"/>
                </a:solidFill>
                <a:effectLst/>
              </a:rPr>
              <a:t>mbêté·e</a:t>
            </a:r>
            <a:r>
              <a:rPr lang="fr-CA" sz="2500" b="0" i="0" dirty="0">
                <a:solidFill>
                  <a:schemeClr val="bg1"/>
                </a:solidFill>
                <a:effectLst/>
              </a:rPr>
              <a:t> par certaines questions?</a:t>
            </a:r>
          </a:p>
          <a:p>
            <a:pPr marL="457200" indent="-457200">
              <a:buFont typeface="Wingdings" panose="05000000000000000000" pitchFamily="2" charset="2"/>
              <a:buChar char="q"/>
            </a:pPr>
            <a:r>
              <a:rPr lang="fr-CA" sz="2500" dirty="0">
                <a:solidFill>
                  <a:schemeClr val="bg1"/>
                </a:solidFill>
              </a:rPr>
              <a:t>Vous adoptez un discours </a:t>
            </a:r>
            <a:r>
              <a:rPr lang="fr-CA" sz="2500" b="0" i="0" dirty="0">
                <a:solidFill>
                  <a:schemeClr val="bg1"/>
                </a:solidFill>
                <a:effectLst/>
              </a:rPr>
              <a:t>négatif au regard de vos compétences et de vos motivations?</a:t>
            </a:r>
          </a:p>
          <a:p>
            <a:pPr marL="457200" indent="-457200">
              <a:buFont typeface="Wingdings" panose="05000000000000000000" pitchFamily="2" charset="2"/>
              <a:buChar char="q"/>
            </a:pPr>
            <a:r>
              <a:rPr lang="fr-CA" sz="2500" dirty="0">
                <a:solidFill>
                  <a:schemeClr val="bg1"/>
                </a:solidFill>
              </a:rPr>
              <a:t>Vous êtes trop nerveuse ou nerveux? </a:t>
            </a:r>
          </a:p>
          <a:p>
            <a:pPr marL="457200" indent="-457200">
              <a:buFont typeface="Wingdings" panose="05000000000000000000" pitchFamily="2" charset="2"/>
              <a:buChar char="q"/>
            </a:pPr>
            <a:r>
              <a:rPr lang="fr-CA" sz="2500" dirty="0">
                <a:solidFill>
                  <a:schemeClr val="bg1"/>
                </a:solidFill>
              </a:rPr>
              <a:t>Vous avez peu confiance? </a:t>
            </a:r>
          </a:p>
          <a:p>
            <a:pPr marL="457200" indent="-457200">
              <a:buFont typeface="Wingdings" panose="05000000000000000000" pitchFamily="2" charset="2"/>
              <a:buChar char="q"/>
            </a:pPr>
            <a:endParaRPr lang="fr-CA" sz="2500" dirty="0">
              <a:solidFill>
                <a:schemeClr val="bg1"/>
              </a:solidFill>
            </a:endParaRPr>
          </a:p>
          <a:p>
            <a:r>
              <a:rPr lang="fr-CA" sz="2500" b="0" i="0" dirty="0">
                <a:solidFill>
                  <a:schemeClr val="bg1"/>
                </a:solidFill>
                <a:effectLst/>
              </a:rPr>
              <a:t>Prévoyez un échange ou une simulation d’entrevue:</a:t>
            </a:r>
          </a:p>
          <a:p>
            <a:endParaRPr lang="fr-CA" sz="3200" dirty="0">
              <a:solidFill>
                <a:schemeClr val="bg1"/>
              </a:solidFill>
            </a:endParaRPr>
          </a:p>
          <a:p>
            <a:r>
              <a:rPr lang="fr-CA" sz="3200" b="0" i="0" dirty="0">
                <a:solidFill>
                  <a:schemeClr val="bg1"/>
                </a:solidFill>
                <a:effectLst/>
              </a:rPr>
              <a:t>		</a:t>
            </a:r>
            <a:r>
              <a:rPr lang="fr-CA" sz="3000" b="0" i="0" dirty="0">
                <a:solidFill>
                  <a:schemeClr val="bg1"/>
                </a:solidFill>
                <a:effectLst/>
              </a:rPr>
              <a:t>Guichet étudiant | </a:t>
            </a:r>
            <a:r>
              <a:rPr lang="fr-CA" sz="3000" b="0" i="0" u="sng" dirty="0">
                <a:solidFill>
                  <a:schemeClr val="bg1"/>
                </a:solidFill>
                <a:effectLst/>
              </a:rPr>
              <a:t>emploi.uqar</a:t>
            </a:r>
            <a:r>
              <a:rPr lang="fr-CA" sz="3000" b="0" i="0" u="sng">
                <a:solidFill>
                  <a:schemeClr val="bg1"/>
                </a:solidFill>
                <a:effectLst/>
              </a:rPr>
              <a:t>.ca</a:t>
            </a:r>
          </a:p>
          <a:p>
            <a:endParaRPr lang="fr-CA" sz="3000" b="0" i="0" u="sng" dirty="0">
              <a:solidFill>
                <a:schemeClr val="bg1"/>
              </a:solidFill>
              <a:effectLst/>
            </a:endParaRPr>
          </a:p>
          <a:p>
            <a:endParaRPr lang="fr-CA" sz="3200" dirty="0">
              <a:solidFill>
                <a:schemeClr val="bg1"/>
              </a:solidFill>
            </a:endParaRPr>
          </a:p>
          <a:p>
            <a:endParaRPr lang="fr-CA" sz="3200" dirty="0">
              <a:solidFill>
                <a:schemeClr val="bg1"/>
              </a:solidFill>
            </a:endParaRPr>
          </a:p>
        </p:txBody>
      </p:sp>
      <p:pic>
        <p:nvPicPr>
          <p:cNvPr id="8" name="Graphique 7" descr="Mille avec un remplissage uni">
            <a:extLst>
              <a:ext uri="{FF2B5EF4-FFF2-40B4-BE49-F238E27FC236}">
                <a16:creationId xmlns:a16="http://schemas.microsoft.com/office/drawing/2014/main" id="{45C04CC1-745D-B7FD-508C-D4A3D3E5F8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78172" y="4795655"/>
            <a:ext cx="875184" cy="815312"/>
          </a:xfrm>
          <a:prstGeom prst="rect">
            <a:avLst/>
          </a:prstGeom>
        </p:spPr>
      </p:pic>
      <p:pic>
        <p:nvPicPr>
          <p:cNvPr id="9" name="Espace réservé d’image 8" descr="Portrait d’un membre de l’équipe">
            <a:extLst>
              <a:ext uri="{FF2B5EF4-FFF2-40B4-BE49-F238E27FC236}">
                <a16:creationId xmlns:a16="http://schemas.microsoft.com/office/drawing/2014/main" id="{DFFDF2FA-A9B4-8470-BA51-2F27C6A8149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31719" y="5021486"/>
            <a:ext cx="1358803" cy="1357375"/>
          </a:xfrm>
          <a:custGeom>
            <a:avLst/>
            <a:gdLst>
              <a:gd name="connsiteX0" fmla="*/ 753534 w 1507068"/>
              <a:gd name="connsiteY0" fmla="*/ 0 h 1507067"/>
              <a:gd name="connsiteX1" fmla="*/ 1507068 w 1507068"/>
              <a:gd name="connsiteY1" fmla="*/ 753534 h 1507067"/>
              <a:gd name="connsiteX2" fmla="*/ 830578 w 1507068"/>
              <a:gd name="connsiteY2" fmla="*/ 1503178 h 1507067"/>
              <a:gd name="connsiteX3" fmla="*/ 753554 w 1507068"/>
              <a:gd name="connsiteY3" fmla="*/ 1507067 h 1507067"/>
              <a:gd name="connsiteX4" fmla="*/ 753514 w 1507068"/>
              <a:gd name="connsiteY4" fmla="*/ 1507067 h 1507067"/>
              <a:gd name="connsiteX5" fmla="*/ 676490 w 1507068"/>
              <a:gd name="connsiteY5" fmla="*/ 1503178 h 1507067"/>
              <a:gd name="connsiteX6" fmla="*/ 0 w 1507068"/>
              <a:gd name="connsiteY6" fmla="*/ 753534 h 1507067"/>
              <a:gd name="connsiteX7" fmla="*/ 753534 w 1507068"/>
              <a:gd name="connsiteY7" fmla="*/ 0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068" h="1507067">
                <a:moveTo>
                  <a:pt x="753534" y="0"/>
                </a:moveTo>
                <a:cubicBezTo>
                  <a:pt x="1169699" y="0"/>
                  <a:pt x="1507068" y="337369"/>
                  <a:pt x="1507068" y="753534"/>
                </a:cubicBezTo>
                <a:cubicBezTo>
                  <a:pt x="1507068" y="1143689"/>
                  <a:pt x="1210552" y="1464589"/>
                  <a:pt x="830578" y="1503178"/>
                </a:cubicBezTo>
                <a:lnTo>
                  <a:pt x="753554" y="1507067"/>
                </a:lnTo>
                <a:lnTo>
                  <a:pt x="753514" y="1507067"/>
                </a:lnTo>
                <a:lnTo>
                  <a:pt x="676490" y="1503178"/>
                </a:lnTo>
                <a:cubicBezTo>
                  <a:pt x="296516" y="1464589"/>
                  <a:pt x="0" y="1143689"/>
                  <a:pt x="0" y="753534"/>
                </a:cubicBezTo>
                <a:cubicBezTo>
                  <a:pt x="0" y="337369"/>
                  <a:pt x="337369" y="0"/>
                  <a:pt x="753534" y="0"/>
                </a:cubicBezTo>
                <a:close/>
              </a:path>
            </a:pathLst>
          </a:custGeom>
        </p:spPr>
      </p:pic>
      <p:pic>
        <p:nvPicPr>
          <p:cNvPr id="10" name="Espace réservé d’image 8" descr="Portrait d’un membre de l’équipe">
            <a:extLst>
              <a:ext uri="{FF2B5EF4-FFF2-40B4-BE49-F238E27FC236}">
                <a16:creationId xmlns:a16="http://schemas.microsoft.com/office/drawing/2014/main" id="{B1921AAB-70EA-4999-6617-3DB8D26D899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121890" y="3928166"/>
            <a:ext cx="1197297" cy="1197801"/>
          </a:xfrm>
          <a:custGeom>
            <a:avLst/>
            <a:gdLst>
              <a:gd name="connsiteX0" fmla="*/ 753534 w 1507068"/>
              <a:gd name="connsiteY0" fmla="*/ 0 h 1507067"/>
              <a:gd name="connsiteX1" fmla="*/ 1507068 w 1507068"/>
              <a:gd name="connsiteY1" fmla="*/ 753534 h 1507067"/>
              <a:gd name="connsiteX2" fmla="*/ 830578 w 1507068"/>
              <a:gd name="connsiteY2" fmla="*/ 1503178 h 1507067"/>
              <a:gd name="connsiteX3" fmla="*/ 753554 w 1507068"/>
              <a:gd name="connsiteY3" fmla="*/ 1507067 h 1507067"/>
              <a:gd name="connsiteX4" fmla="*/ 753514 w 1507068"/>
              <a:gd name="connsiteY4" fmla="*/ 1507067 h 1507067"/>
              <a:gd name="connsiteX5" fmla="*/ 676490 w 1507068"/>
              <a:gd name="connsiteY5" fmla="*/ 1503178 h 1507067"/>
              <a:gd name="connsiteX6" fmla="*/ 0 w 1507068"/>
              <a:gd name="connsiteY6" fmla="*/ 753534 h 1507067"/>
              <a:gd name="connsiteX7" fmla="*/ 753534 w 1507068"/>
              <a:gd name="connsiteY7" fmla="*/ 0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068" h="1507067">
                <a:moveTo>
                  <a:pt x="753534" y="0"/>
                </a:moveTo>
                <a:cubicBezTo>
                  <a:pt x="1169699" y="0"/>
                  <a:pt x="1507068" y="337369"/>
                  <a:pt x="1507068" y="753534"/>
                </a:cubicBezTo>
                <a:cubicBezTo>
                  <a:pt x="1507068" y="1143689"/>
                  <a:pt x="1210552" y="1464589"/>
                  <a:pt x="830578" y="1503178"/>
                </a:cubicBezTo>
                <a:lnTo>
                  <a:pt x="753554" y="1507067"/>
                </a:lnTo>
                <a:lnTo>
                  <a:pt x="753514" y="1507067"/>
                </a:lnTo>
                <a:lnTo>
                  <a:pt x="676490" y="1503178"/>
                </a:lnTo>
                <a:cubicBezTo>
                  <a:pt x="296516" y="1464589"/>
                  <a:pt x="0" y="1143689"/>
                  <a:pt x="0" y="753534"/>
                </a:cubicBezTo>
                <a:cubicBezTo>
                  <a:pt x="0" y="337369"/>
                  <a:pt x="337369" y="0"/>
                  <a:pt x="753534" y="0"/>
                </a:cubicBezTo>
                <a:close/>
              </a:path>
            </a:pathLst>
          </a:custGeom>
        </p:spPr>
      </p:pic>
      <p:pic>
        <p:nvPicPr>
          <p:cNvPr id="11" name="Espace réservé d’image 8" descr="Portrait d’un membre de l’équipe">
            <a:extLst>
              <a:ext uri="{FF2B5EF4-FFF2-40B4-BE49-F238E27FC236}">
                <a16:creationId xmlns:a16="http://schemas.microsoft.com/office/drawing/2014/main" id="{15CA90F3-B455-A541-E9C7-ED6C1972B13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97825" y="5610967"/>
            <a:ext cx="1197297" cy="1196039"/>
          </a:xfrm>
          <a:custGeom>
            <a:avLst/>
            <a:gdLst>
              <a:gd name="connsiteX0" fmla="*/ 753534 w 1507068"/>
              <a:gd name="connsiteY0" fmla="*/ 0 h 1507067"/>
              <a:gd name="connsiteX1" fmla="*/ 1507068 w 1507068"/>
              <a:gd name="connsiteY1" fmla="*/ 753534 h 1507067"/>
              <a:gd name="connsiteX2" fmla="*/ 830578 w 1507068"/>
              <a:gd name="connsiteY2" fmla="*/ 1503178 h 1507067"/>
              <a:gd name="connsiteX3" fmla="*/ 753554 w 1507068"/>
              <a:gd name="connsiteY3" fmla="*/ 1507067 h 1507067"/>
              <a:gd name="connsiteX4" fmla="*/ 753514 w 1507068"/>
              <a:gd name="connsiteY4" fmla="*/ 1507067 h 1507067"/>
              <a:gd name="connsiteX5" fmla="*/ 676490 w 1507068"/>
              <a:gd name="connsiteY5" fmla="*/ 1503178 h 1507067"/>
              <a:gd name="connsiteX6" fmla="*/ 0 w 1507068"/>
              <a:gd name="connsiteY6" fmla="*/ 753534 h 1507067"/>
              <a:gd name="connsiteX7" fmla="*/ 753534 w 1507068"/>
              <a:gd name="connsiteY7" fmla="*/ 0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068" h="1507067">
                <a:moveTo>
                  <a:pt x="753534" y="0"/>
                </a:moveTo>
                <a:cubicBezTo>
                  <a:pt x="1169699" y="0"/>
                  <a:pt x="1507068" y="337369"/>
                  <a:pt x="1507068" y="753534"/>
                </a:cubicBezTo>
                <a:cubicBezTo>
                  <a:pt x="1507068" y="1143689"/>
                  <a:pt x="1210552" y="1464589"/>
                  <a:pt x="830578" y="1503178"/>
                </a:cubicBezTo>
                <a:lnTo>
                  <a:pt x="753554" y="1507067"/>
                </a:lnTo>
                <a:lnTo>
                  <a:pt x="753514" y="1507067"/>
                </a:lnTo>
                <a:lnTo>
                  <a:pt x="676490" y="1503178"/>
                </a:lnTo>
                <a:cubicBezTo>
                  <a:pt x="296516" y="1464589"/>
                  <a:pt x="0" y="1143689"/>
                  <a:pt x="0" y="753534"/>
                </a:cubicBezTo>
                <a:cubicBezTo>
                  <a:pt x="0" y="337369"/>
                  <a:pt x="337369" y="0"/>
                  <a:pt x="753534" y="0"/>
                </a:cubicBezTo>
                <a:close/>
              </a:path>
            </a:pathLst>
          </a:custGeom>
        </p:spPr>
      </p:pic>
      <p:pic>
        <p:nvPicPr>
          <p:cNvPr id="12" name="Espace réservé d’image 8" descr="Portrait d’un membre de l’équipe">
            <a:extLst>
              <a:ext uri="{FF2B5EF4-FFF2-40B4-BE49-F238E27FC236}">
                <a16:creationId xmlns:a16="http://schemas.microsoft.com/office/drawing/2014/main" id="{491EC66E-33D4-FFB2-D88D-EB9337941CC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b="-85"/>
          <a:stretch/>
        </p:blipFill>
        <p:spPr>
          <a:xfrm>
            <a:off x="10842065" y="3429000"/>
            <a:ext cx="1358803" cy="1306496"/>
          </a:xfrm>
          <a:custGeom>
            <a:avLst/>
            <a:gdLst>
              <a:gd name="connsiteX0" fmla="*/ 753534 w 1507068"/>
              <a:gd name="connsiteY0" fmla="*/ 0 h 1507067"/>
              <a:gd name="connsiteX1" fmla="*/ 1507068 w 1507068"/>
              <a:gd name="connsiteY1" fmla="*/ 753534 h 1507067"/>
              <a:gd name="connsiteX2" fmla="*/ 830578 w 1507068"/>
              <a:gd name="connsiteY2" fmla="*/ 1503178 h 1507067"/>
              <a:gd name="connsiteX3" fmla="*/ 753554 w 1507068"/>
              <a:gd name="connsiteY3" fmla="*/ 1507067 h 1507067"/>
              <a:gd name="connsiteX4" fmla="*/ 753514 w 1507068"/>
              <a:gd name="connsiteY4" fmla="*/ 1507067 h 1507067"/>
              <a:gd name="connsiteX5" fmla="*/ 676490 w 1507068"/>
              <a:gd name="connsiteY5" fmla="*/ 1503178 h 1507067"/>
              <a:gd name="connsiteX6" fmla="*/ 0 w 1507068"/>
              <a:gd name="connsiteY6" fmla="*/ 753534 h 1507067"/>
              <a:gd name="connsiteX7" fmla="*/ 753534 w 1507068"/>
              <a:gd name="connsiteY7" fmla="*/ 0 h 150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7068" h="1507067">
                <a:moveTo>
                  <a:pt x="753534" y="0"/>
                </a:moveTo>
                <a:cubicBezTo>
                  <a:pt x="1169699" y="0"/>
                  <a:pt x="1507068" y="337369"/>
                  <a:pt x="1507068" y="753534"/>
                </a:cubicBezTo>
                <a:cubicBezTo>
                  <a:pt x="1507068" y="1143689"/>
                  <a:pt x="1210552" y="1464589"/>
                  <a:pt x="830578" y="1503178"/>
                </a:cubicBezTo>
                <a:lnTo>
                  <a:pt x="753554" y="1507067"/>
                </a:lnTo>
                <a:lnTo>
                  <a:pt x="753514" y="1507067"/>
                </a:lnTo>
                <a:lnTo>
                  <a:pt x="676490" y="1503178"/>
                </a:lnTo>
                <a:cubicBezTo>
                  <a:pt x="296516" y="1464589"/>
                  <a:pt x="0" y="1143689"/>
                  <a:pt x="0" y="753534"/>
                </a:cubicBezTo>
                <a:cubicBezTo>
                  <a:pt x="0" y="337369"/>
                  <a:pt x="337369" y="0"/>
                  <a:pt x="753534" y="0"/>
                </a:cubicBezTo>
                <a:close/>
              </a:path>
            </a:pathLst>
          </a:custGeom>
        </p:spPr>
      </p:pic>
    </p:spTree>
    <p:extLst>
      <p:ext uri="{BB962C8B-B14F-4D97-AF65-F5344CB8AC3E}">
        <p14:creationId xmlns:p14="http://schemas.microsoft.com/office/powerpoint/2010/main" val="29680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3810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225188" y="401949"/>
            <a:ext cx="12408929" cy="569387"/>
          </a:xfrm>
          <a:prstGeom prst="rect">
            <a:avLst/>
          </a:prstGeom>
          <a:noFill/>
        </p:spPr>
        <p:txBody>
          <a:bodyPr wrap="square" rtlCol="0">
            <a:spAutoFit/>
          </a:bodyPr>
          <a:lstStyle/>
          <a:p>
            <a:pPr algn="l"/>
            <a:r>
              <a:rPr lang="fr-CA" sz="3100" b="1" dirty="0">
                <a:solidFill>
                  <a:srgbClr val="FFC000"/>
                </a:solidFill>
              </a:rPr>
              <a:t>Qu’est-ce qu’une entrevue d’embauche réussie?</a:t>
            </a:r>
            <a:endParaRPr lang="fr-CA" sz="3100" b="1" dirty="0">
              <a:solidFill>
                <a:schemeClr val="bg1"/>
              </a:solidFill>
            </a:endParaRPr>
          </a:p>
        </p:txBody>
      </p:sp>
      <p:sp>
        <p:nvSpPr>
          <p:cNvPr id="8" name="ZoneTexte 7">
            <a:extLst>
              <a:ext uri="{FF2B5EF4-FFF2-40B4-BE49-F238E27FC236}">
                <a16:creationId xmlns:a16="http://schemas.microsoft.com/office/drawing/2014/main" id="{B688253D-809B-A649-AC78-F909A25F6E72}"/>
              </a:ext>
            </a:extLst>
          </p:cNvPr>
          <p:cNvSpPr txBox="1"/>
          <p:nvPr/>
        </p:nvSpPr>
        <p:spPr>
          <a:xfrm>
            <a:off x="323850" y="2818965"/>
            <a:ext cx="11191875" cy="2856167"/>
          </a:xfrm>
          <a:prstGeom prst="rect">
            <a:avLst/>
          </a:prstGeom>
          <a:noFill/>
        </p:spPr>
        <p:txBody>
          <a:bodyPr wrap="square" rtlCol="0">
            <a:spAutoFit/>
          </a:bodyPr>
          <a:lstStyle/>
          <a:p>
            <a:pPr marL="457200" indent="-457200" algn="l">
              <a:lnSpc>
                <a:spcPct val="114000"/>
              </a:lnSpc>
              <a:buFont typeface="Wingdings" panose="05000000000000000000" pitchFamily="2" charset="2"/>
              <a:buChar char="ü"/>
            </a:pPr>
            <a:r>
              <a:rPr lang="fr-CA" sz="2000" dirty="0">
                <a:solidFill>
                  <a:schemeClr val="bg1"/>
                </a:solidFill>
              </a:rPr>
              <a:t>Un </a:t>
            </a:r>
            <a:r>
              <a:rPr lang="fr-CA" sz="2000" b="1" dirty="0">
                <a:solidFill>
                  <a:schemeClr val="bg1"/>
                </a:solidFill>
              </a:rPr>
              <a:t>moment d’échange </a:t>
            </a:r>
            <a:r>
              <a:rPr lang="fr-CA" sz="2000" dirty="0">
                <a:solidFill>
                  <a:schemeClr val="bg1"/>
                </a:solidFill>
              </a:rPr>
              <a:t>afin de s’assurer que on s’engage dans un projet clair et réaliste, où l’entreprise et le candidat seront gagnant-gagnant.</a:t>
            </a:r>
          </a:p>
          <a:p>
            <a:pPr marL="457200" indent="-457200" algn="l">
              <a:lnSpc>
                <a:spcPct val="114000"/>
              </a:lnSpc>
              <a:buFont typeface="Wingdings" panose="05000000000000000000" pitchFamily="2" charset="2"/>
              <a:buChar char="ü"/>
            </a:pPr>
            <a:endParaRPr lang="fr-CA" sz="2000" dirty="0">
              <a:solidFill>
                <a:schemeClr val="bg1"/>
              </a:solidFill>
            </a:endParaRPr>
          </a:p>
          <a:p>
            <a:pPr marL="457200" indent="-457200" algn="l">
              <a:lnSpc>
                <a:spcPct val="114000"/>
              </a:lnSpc>
              <a:buFont typeface="Wingdings" panose="05000000000000000000" pitchFamily="2" charset="2"/>
              <a:buChar char="ü"/>
            </a:pPr>
            <a:r>
              <a:rPr lang="fr-CA" sz="2000" b="1" dirty="0">
                <a:solidFill>
                  <a:schemeClr val="bg1"/>
                </a:solidFill>
              </a:rPr>
              <a:t>Être </a:t>
            </a:r>
            <a:r>
              <a:rPr lang="fr-CA" sz="2000" b="1" dirty="0" err="1">
                <a:solidFill>
                  <a:schemeClr val="bg1"/>
                </a:solidFill>
              </a:rPr>
              <a:t>préparé·e</a:t>
            </a:r>
            <a:r>
              <a:rPr lang="fr-CA" sz="2000" b="1" dirty="0">
                <a:solidFill>
                  <a:schemeClr val="bg1"/>
                </a:solidFill>
              </a:rPr>
              <a:t> </a:t>
            </a:r>
            <a:r>
              <a:rPr lang="fr-CA" sz="2000" dirty="0">
                <a:solidFill>
                  <a:schemeClr val="bg1"/>
                </a:solidFill>
              </a:rPr>
              <a:t>: une bonne </a:t>
            </a:r>
            <a:r>
              <a:rPr lang="fr-CA" sz="2000" b="1" dirty="0">
                <a:solidFill>
                  <a:schemeClr val="bg1"/>
                </a:solidFill>
              </a:rPr>
              <a:t>préparation</a:t>
            </a:r>
            <a:r>
              <a:rPr lang="fr-CA" sz="2000" dirty="0">
                <a:solidFill>
                  <a:schemeClr val="bg1"/>
                </a:solidFill>
              </a:rPr>
              <a:t> permet de diminuer le </a:t>
            </a:r>
            <a:r>
              <a:rPr lang="fr-CA" sz="2000" b="1" dirty="0">
                <a:solidFill>
                  <a:schemeClr val="bg1"/>
                </a:solidFill>
              </a:rPr>
              <a:t>stress</a:t>
            </a:r>
            <a:r>
              <a:rPr lang="fr-CA" sz="2000" dirty="0">
                <a:solidFill>
                  <a:schemeClr val="bg1"/>
                </a:solidFill>
              </a:rPr>
              <a:t> dans vos réponses et d’augmenter votre </a:t>
            </a:r>
            <a:r>
              <a:rPr lang="fr-CA" sz="2000" b="1" dirty="0">
                <a:solidFill>
                  <a:schemeClr val="bg1"/>
                </a:solidFill>
              </a:rPr>
              <a:t>confiance. </a:t>
            </a:r>
            <a:r>
              <a:rPr lang="fr-CA" sz="2000" dirty="0">
                <a:solidFill>
                  <a:schemeClr val="bg1"/>
                </a:solidFill>
              </a:rPr>
              <a:t>Une </a:t>
            </a:r>
            <a:r>
              <a:rPr lang="fr-CA" sz="2000" b="1" dirty="0">
                <a:solidFill>
                  <a:schemeClr val="bg1"/>
                </a:solidFill>
              </a:rPr>
              <a:t>réflexion</a:t>
            </a:r>
            <a:r>
              <a:rPr lang="fr-CA" sz="2000" dirty="0">
                <a:solidFill>
                  <a:schemeClr val="bg1"/>
                </a:solidFill>
              </a:rPr>
              <a:t> préalable à la rencontre aidera à vous présenter avec </a:t>
            </a:r>
            <a:r>
              <a:rPr lang="fr-CA" sz="2000" b="1" dirty="0">
                <a:solidFill>
                  <a:schemeClr val="bg1"/>
                </a:solidFill>
              </a:rPr>
              <a:t>authenticité</a:t>
            </a:r>
            <a:r>
              <a:rPr lang="fr-CA" sz="2000" dirty="0">
                <a:solidFill>
                  <a:schemeClr val="bg1"/>
                </a:solidFill>
              </a:rPr>
              <a:t> et </a:t>
            </a:r>
            <a:r>
              <a:rPr lang="fr-CA" sz="2000" b="1" dirty="0">
                <a:solidFill>
                  <a:schemeClr val="bg1"/>
                </a:solidFill>
              </a:rPr>
              <a:t>ouverture.</a:t>
            </a:r>
          </a:p>
          <a:p>
            <a:pPr algn="l">
              <a:lnSpc>
                <a:spcPct val="114000"/>
              </a:lnSpc>
            </a:pPr>
            <a:endParaRPr lang="fr-CA" sz="2000" i="1" dirty="0">
              <a:solidFill>
                <a:schemeClr val="bg1"/>
              </a:solidFill>
            </a:endParaRPr>
          </a:p>
          <a:p>
            <a:pPr marL="457200" indent="-457200" algn="l">
              <a:buFont typeface="Wingdings" panose="05000000000000000000" pitchFamily="2" charset="2"/>
              <a:buChar char="ü"/>
            </a:pPr>
            <a:endParaRPr lang="fr-CA" sz="2000" i="1" dirty="0">
              <a:solidFill>
                <a:schemeClr val="bg1"/>
              </a:solidFill>
            </a:endParaRPr>
          </a:p>
        </p:txBody>
      </p:sp>
      <p:sp>
        <p:nvSpPr>
          <p:cNvPr id="3" name="ZoneTexte 2">
            <a:extLst>
              <a:ext uri="{FF2B5EF4-FFF2-40B4-BE49-F238E27FC236}">
                <a16:creationId xmlns:a16="http://schemas.microsoft.com/office/drawing/2014/main" id="{F3F884C7-F8DD-7F8E-7674-BD166CA150D4}"/>
              </a:ext>
            </a:extLst>
          </p:cNvPr>
          <p:cNvSpPr txBox="1"/>
          <p:nvPr/>
        </p:nvSpPr>
        <p:spPr>
          <a:xfrm>
            <a:off x="857250" y="1159043"/>
            <a:ext cx="8724900" cy="477054"/>
          </a:xfrm>
          <a:prstGeom prst="rect">
            <a:avLst/>
          </a:prstGeom>
          <a:noFill/>
        </p:spPr>
        <p:txBody>
          <a:bodyPr wrap="square" rtlCol="0">
            <a:spAutoFit/>
          </a:bodyPr>
          <a:lstStyle/>
          <a:p>
            <a:pPr algn="l"/>
            <a:r>
              <a:rPr lang="fr-CA" sz="2500" dirty="0">
                <a:solidFill>
                  <a:schemeClr val="bg1"/>
                </a:solidFill>
              </a:rPr>
              <a:t>Quoi faire?            Quoi éviter? </a:t>
            </a:r>
          </a:p>
        </p:txBody>
      </p:sp>
      <p:pic>
        <p:nvPicPr>
          <p:cNvPr id="6" name="Graphique 5" descr="Coche avec un remplissage uni">
            <a:extLst>
              <a:ext uri="{FF2B5EF4-FFF2-40B4-BE49-F238E27FC236}">
                <a16:creationId xmlns:a16="http://schemas.microsoft.com/office/drawing/2014/main" id="{2F75C823-998C-2D46-0086-1EEAF8760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3850" y="1144041"/>
            <a:ext cx="533400" cy="533400"/>
          </a:xfrm>
          <a:prstGeom prst="rect">
            <a:avLst/>
          </a:prstGeom>
        </p:spPr>
      </p:pic>
      <p:sp>
        <p:nvSpPr>
          <p:cNvPr id="9" name="ZoneTexte 8">
            <a:extLst>
              <a:ext uri="{FF2B5EF4-FFF2-40B4-BE49-F238E27FC236}">
                <a16:creationId xmlns:a16="http://schemas.microsoft.com/office/drawing/2014/main" id="{8E0CCEDC-1018-6B71-A044-CF52897CCA4B}"/>
              </a:ext>
            </a:extLst>
          </p:cNvPr>
          <p:cNvSpPr txBox="1"/>
          <p:nvPr/>
        </p:nvSpPr>
        <p:spPr>
          <a:xfrm>
            <a:off x="2762250" y="755631"/>
            <a:ext cx="533400" cy="1015663"/>
          </a:xfrm>
          <a:prstGeom prst="rect">
            <a:avLst/>
          </a:prstGeom>
          <a:noFill/>
        </p:spPr>
        <p:txBody>
          <a:bodyPr wrap="square" rtlCol="0">
            <a:spAutoFit/>
          </a:bodyPr>
          <a:lstStyle/>
          <a:p>
            <a:pPr algn="l"/>
            <a:r>
              <a:rPr lang="fr-CA" sz="6000" dirty="0">
                <a:solidFill>
                  <a:srgbClr val="FF0000"/>
                </a:solidFill>
              </a:rPr>
              <a:t>x</a:t>
            </a:r>
          </a:p>
        </p:txBody>
      </p:sp>
    </p:spTree>
    <p:extLst>
      <p:ext uri="{BB962C8B-B14F-4D97-AF65-F5344CB8AC3E}">
        <p14:creationId xmlns:p14="http://schemas.microsoft.com/office/powerpoint/2010/main" val="56707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38100" y="0"/>
            <a:ext cx="122301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8" name="ZoneTexte 7">
            <a:extLst>
              <a:ext uri="{FF2B5EF4-FFF2-40B4-BE49-F238E27FC236}">
                <a16:creationId xmlns:a16="http://schemas.microsoft.com/office/drawing/2014/main" id="{B688253D-809B-A649-AC78-F909A25F6E72}"/>
              </a:ext>
            </a:extLst>
          </p:cNvPr>
          <p:cNvSpPr txBox="1"/>
          <p:nvPr/>
        </p:nvSpPr>
        <p:spPr>
          <a:xfrm>
            <a:off x="323850" y="2818965"/>
            <a:ext cx="11191875" cy="750975"/>
          </a:xfrm>
          <a:prstGeom prst="rect">
            <a:avLst/>
          </a:prstGeom>
          <a:noFill/>
        </p:spPr>
        <p:txBody>
          <a:bodyPr wrap="square" rtlCol="0">
            <a:spAutoFit/>
          </a:bodyPr>
          <a:lstStyle/>
          <a:p>
            <a:pPr algn="l">
              <a:lnSpc>
                <a:spcPct val="114000"/>
              </a:lnSpc>
            </a:pPr>
            <a:endParaRPr lang="fr-CA" sz="2000" i="1" dirty="0">
              <a:solidFill>
                <a:schemeClr val="bg1"/>
              </a:solidFill>
            </a:endParaRPr>
          </a:p>
          <a:p>
            <a:pPr marL="457200" indent="-457200" algn="l">
              <a:buFont typeface="Wingdings" panose="05000000000000000000" pitchFamily="2" charset="2"/>
              <a:buChar char="ü"/>
            </a:pPr>
            <a:endParaRPr lang="fr-CA" sz="2000" i="1" dirty="0">
              <a:solidFill>
                <a:schemeClr val="bg1"/>
              </a:solidFill>
            </a:endParaRPr>
          </a:p>
        </p:txBody>
      </p:sp>
      <p:graphicFrame>
        <p:nvGraphicFramePr>
          <p:cNvPr id="2" name="Tableau 1">
            <a:extLst>
              <a:ext uri="{FF2B5EF4-FFF2-40B4-BE49-F238E27FC236}">
                <a16:creationId xmlns:a16="http://schemas.microsoft.com/office/drawing/2014/main" id="{894CEA45-AA73-03B0-A0F6-27A0CC037C02}"/>
              </a:ext>
            </a:extLst>
          </p:cNvPr>
          <p:cNvGraphicFramePr>
            <a:graphicFrameLocks noGrp="1"/>
          </p:cNvGraphicFramePr>
          <p:nvPr>
            <p:extLst>
              <p:ext uri="{D42A27DB-BD31-4B8C-83A1-F6EECF244321}">
                <p14:modId xmlns:p14="http://schemas.microsoft.com/office/powerpoint/2010/main" val="2774646480"/>
              </p:ext>
            </p:extLst>
          </p:nvPr>
        </p:nvGraphicFramePr>
        <p:xfrm>
          <a:off x="228601" y="1406542"/>
          <a:ext cx="11963399" cy="4877054"/>
        </p:xfrm>
        <a:graphic>
          <a:graphicData uri="http://schemas.openxmlformats.org/drawingml/2006/table">
            <a:tbl>
              <a:tblPr firstRow="1" firstCol="1" bandRow="1">
                <a:tableStyleId>{5C22544A-7EE6-4342-B048-85BDC9FD1C3A}</a:tableStyleId>
              </a:tblPr>
              <a:tblGrid>
                <a:gridCol w="5543647">
                  <a:extLst>
                    <a:ext uri="{9D8B030D-6E8A-4147-A177-3AD203B41FA5}">
                      <a16:colId xmlns:a16="http://schemas.microsoft.com/office/drawing/2014/main" val="512263561"/>
                    </a:ext>
                  </a:extLst>
                </a:gridCol>
                <a:gridCol w="6419752">
                  <a:extLst>
                    <a:ext uri="{9D8B030D-6E8A-4147-A177-3AD203B41FA5}">
                      <a16:colId xmlns:a16="http://schemas.microsoft.com/office/drawing/2014/main" val="825041762"/>
                    </a:ext>
                  </a:extLst>
                </a:gridCol>
              </a:tblGrid>
              <a:tr h="4351338">
                <a:tc>
                  <a:txBody>
                    <a:bodyPr/>
                    <a:lstStyle/>
                    <a:p>
                      <a:pPr>
                        <a:lnSpc>
                          <a:spcPct val="150000"/>
                        </a:lnSpc>
                        <a:spcAft>
                          <a:spcPts val="800"/>
                        </a:spcAft>
                      </a:pPr>
                      <a:r>
                        <a:rPr lang="fr-CA" sz="1500" dirty="0">
                          <a:effectLst/>
                        </a:rPr>
                        <a:t>Vous démontrez de l’intérêt pour </a:t>
                      </a:r>
                      <a:r>
                        <a:rPr lang="fr-CA" sz="1500" u="sng" dirty="0">
                          <a:effectLst/>
                        </a:rPr>
                        <a:t>cet emploi</a:t>
                      </a:r>
                      <a:r>
                        <a:rPr lang="fr-CA" sz="1500" dirty="0">
                          <a:effectLst/>
                        </a:rPr>
                        <a:t>* dans </a:t>
                      </a:r>
                      <a:r>
                        <a:rPr lang="fr-CA" sz="1500" u="sng" dirty="0">
                          <a:effectLst/>
                        </a:rPr>
                        <a:t>notre entreprise</a:t>
                      </a:r>
                      <a:r>
                        <a:rPr lang="fr-CA" sz="1500" dirty="0">
                          <a:effectLst/>
                        </a:rPr>
                        <a:t>*. </a:t>
                      </a:r>
                      <a:br>
                        <a:rPr lang="fr-CA" sz="1500" dirty="0">
                          <a:effectLst/>
                        </a:rPr>
                      </a:br>
                      <a:r>
                        <a:rPr lang="fr-CA" sz="1500" dirty="0">
                          <a:effectLst/>
                        </a:rPr>
                        <a:t>Pouvez-vous nous résumer cet affichage de poste dans vos mots ? </a:t>
                      </a:r>
                    </a:p>
                    <a:p>
                      <a:pPr>
                        <a:lnSpc>
                          <a:spcPct val="150000"/>
                        </a:lnSpc>
                        <a:spcAft>
                          <a:spcPts val="800"/>
                        </a:spcAft>
                      </a:pPr>
                      <a:r>
                        <a:rPr lang="fr-CA" sz="1600" dirty="0">
                          <a:effectLst/>
                        </a:rPr>
                        <a:t> </a:t>
                      </a:r>
                    </a:p>
                    <a:p>
                      <a:pPr>
                        <a:lnSpc>
                          <a:spcPct val="150000"/>
                        </a:lnSpc>
                        <a:spcAft>
                          <a:spcPts val="800"/>
                        </a:spcAft>
                      </a:pPr>
                      <a:r>
                        <a:rPr lang="fr-CA" sz="1100" dirty="0">
                          <a:effectLst/>
                        </a:rPr>
                        <a:t>*</a:t>
                      </a:r>
                      <a:r>
                        <a:rPr lang="fr-CA" sz="1400" dirty="0">
                          <a:effectLst/>
                        </a:rPr>
                        <a:t> Titre du poste : </a:t>
                      </a:r>
                    </a:p>
                    <a:p>
                      <a:pPr>
                        <a:lnSpc>
                          <a:spcPct val="150000"/>
                        </a:lnSpc>
                        <a:spcAft>
                          <a:spcPts val="800"/>
                        </a:spcAft>
                      </a:pPr>
                      <a:r>
                        <a:rPr lang="fr-CA" sz="1100" dirty="0">
                          <a:effectLst/>
                        </a:rPr>
                        <a:t>*</a:t>
                      </a:r>
                      <a:r>
                        <a:rPr lang="fr-CA" sz="1400" dirty="0">
                          <a:effectLst/>
                        </a:rPr>
                        <a:t> Entreprise / organisation : </a:t>
                      </a:r>
                    </a:p>
                    <a:p>
                      <a:pPr>
                        <a:lnSpc>
                          <a:spcPct val="150000"/>
                        </a:lnSpc>
                        <a:spcAft>
                          <a:spcPts val="800"/>
                        </a:spcAft>
                      </a:pPr>
                      <a:r>
                        <a:rPr lang="fr-CA" sz="1400" dirty="0">
                          <a:effectLst/>
                        </a:rPr>
                        <a:t>Mission et valeurs : </a:t>
                      </a:r>
                    </a:p>
                    <a:p>
                      <a:pPr>
                        <a:lnSpc>
                          <a:spcPct val="150000"/>
                        </a:lnSpc>
                        <a:spcAft>
                          <a:spcPts val="800"/>
                        </a:spcAft>
                      </a:pPr>
                      <a:r>
                        <a:rPr lang="fr-CA" sz="1400" dirty="0">
                          <a:effectLst/>
                        </a:rPr>
                        <a:t>Tâches et responsabilités :</a:t>
                      </a:r>
                    </a:p>
                    <a:p>
                      <a:pPr>
                        <a:lnSpc>
                          <a:spcPct val="150000"/>
                        </a:lnSpc>
                        <a:spcAft>
                          <a:spcPts val="800"/>
                        </a:spcAft>
                      </a:pPr>
                      <a:r>
                        <a:rPr lang="fr-CA" sz="1400" dirty="0">
                          <a:effectLst/>
                        </a:rPr>
                        <a:t>Formations et connaissances requises :  </a:t>
                      </a:r>
                    </a:p>
                    <a:p>
                      <a:pPr>
                        <a:lnSpc>
                          <a:spcPct val="150000"/>
                        </a:lnSpc>
                        <a:spcAft>
                          <a:spcPts val="800"/>
                        </a:spcAft>
                      </a:pPr>
                      <a:r>
                        <a:rPr lang="fr-CA" sz="1400" dirty="0">
                          <a:effectLst/>
                        </a:rPr>
                        <a:t>Expérience requise :  </a:t>
                      </a:r>
                    </a:p>
                    <a:p>
                      <a:pPr>
                        <a:lnSpc>
                          <a:spcPct val="150000"/>
                        </a:lnSpc>
                        <a:spcAft>
                          <a:spcPts val="800"/>
                        </a:spcAft>
                      </a:pPr>
                      <a:r>
                        <a:rPr lang="fr-CA" sz="1400" dirty="0">
                          <a:effectLst/>
                        </a:rPr>
                        <a:t>Caractéristiques requises (qualités) : </a:t>
                      </a:r>
                    </a:p>
                    <a:p>
                      <a:pPr>
                        <a:lnSpc>
                          <a:spcPct val="150000"/>
                        </a:lnSpc>
                        <a:spcAft>
                          <a:spcPts val="800"/>
                        </a:spcAft>
                      </a:pP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7" marR="3619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177800" indent="0">
                        <a:lnSpc>
                          <a:spcPct val="150000"/>
                        </a:lnSpc>
                        <a:spcAft>
                          <a:spcPts val="800"/>
                        </a:spcAft>
                      </a:pPr>
                      <a:r>
                        <a:rPr lang="fr-CA" sz="1500" dirty="0">
                          <a:effectLst/>
                        </a:rPr>
                        <a:t>Nous vous laissons quelques minutes pour nous dire : </a:t>
                      </a:r>
                    </a:p>
                    <a:p>
                      <a:pPr marL="177800" indent="0">
                        <a:lnSpc>
                          <a:spcPct val="150000"/>
                        </a:lnSpc>
                        <a:spcAft>
                          <a:spcPts val="800"/>
                        </a:spcAft>
                      </a:pPr>
                      <a:r>
                        <a:rPr lang="fr-CA" sz="1500" dirty="0">
                          <a:effectLst/>
                        </a:rPr>
                        <a:t>1- qu’est-ce qui vous intéresse dans cet emploi, dans cette entreprise?</a:t>
                      </a:r>
                    </a:p>
                    <a:p>
                      <a:pPr marL="177800" indent="0">
                        <a:lnSpc>
                          <a:spcPct val="150000"/>
                        </a:lnSpc>
                        <a:spcAft>
                          <a:spcPts val="800"/>
                        </a:spcAft>
                      </a:pPr>
                      <a:r>
                        <a:rPr lang="fr-CA" sz="1500" dirty="0">
                          <a:effectLst/>
                        </a:rPr>
                        <a:t>2- quelques mots pour vous présenter :</a:t>
                      </a:r>
                    </a:p>
                    <a:p>
                      <a:pPr marL="177800" indent="0">
                        <a:lnSpc>
                          <a:spcPct val="150000"/>
                        </a:lnSpc>
                        <a:spcAft>
                          <a:spcPts val="800"/>
                        </a:spcAft>
                      </a:pPr>
                      <a:r>
                        <a:rPr lang="fr-CA" sz="1500" dirty="0">
                          <a:effectLst/>
                        </a:rPr>
                        <a:t> </a:t>
                      </a:r>
                    </a:p>
                    <a:p>
                      <a:pPr marL="177800" indent="0">
                        <a:lnSpc>
                          <a:spcPct val="150000"/>
                        </a:lnSpc>
                        <a:spcAft>
                          <a:spcPts val="800"/>
                        </a:spcAft>
                      </a:pPr>
                      <a:r>
                        <a:rPr lang="fr-CA" sz="1500" dirty="0">
                          <a:effectLst/>
                        </a:rPr>
                        <a:t>1- Qu’est-ce qui vous intéresse dans cet emploi, dans cette entreprise? </a:t>
                      </a:r>
                    </a:p>
                    <a:p>
                      <a:pPr marL="177800" indent="0">
                        <a:lnSpc>
                          <a:spcPct val="150000"/>
                        </a:lnSpc>
                        <a:spcAft>
                          <a:spcPts val="800"/>
                        </a:spcAft>
                      </a:pPr>
                      <a:endParaRPr lang="fr-CA" sz="1500" dirty="0">
                        <a:effectLst/>
                      </a:endParaRPr>
                    </a:p>
                    <a:p>
                      <a:pPr marL="177800" indent="0">
                        <a:lnSpc>
                          <a:spcPct val="150000"/>
                        </a:lnSpc>
                        <a:spcAft>
                          <a:spcPts val="800"/>
                        </a:spcAft>
                      </a:pPr>
                      <a:r>
                        <a:rPr lang="fr-CA" sz="1500" b="0" i="1" dirty="0">
                          <a:solidFill>
                            <a:srgbClr val="FFC000"/>
                          </a:solidFill>
                          <a:effectLst/>
                        </a:rPr>
                        <a:t>Veuillez réaliser l’exercice de description de vos compétences </a:t>
                      </a:r>
                      <a:br>
                        <a:rPr lang="fr-CA" sz="1500" b="0" i="1" dirty="0">
                          <a:solidFill>
                            <a:srgbClr val="FFC000"/>
                          </a:solidFill>
                          <a:effectLst/>
                        </a:rPr>
                      </a:br>
                      <a:r>
                        <a:rPr lang="fr-CA" sz="1500" b="0" i="1" dirty="0">
                          <a:solidFill>
                            <a:srgbClr val="FFC000"/>
                          </a:solidFill>
                          <a:effectLst/>
                        </a:rPr>
                        <a:t>au verso, afin de répondre à la question qui suit.</a:t>
                      </a:r>
                    </a:p>
                    <a:p>
                      <a:pPr marL="177800" indent="0">
                        <a:lnSpc>
                          <a:spcPct val="150000"/>
                        </a:lnSpc>
                        <a:spcAft>
                          <a:spcPts val="800"/>
                        </a:spcAft>
                      </a:pPr>
                      <a:endParaRPr lang="fr-CA" sz="1500" dirty="0">
                        <a:effectLst/>
                      </a:endParaRPr>
                    </a:p>
                    <a:p>
                      <a:pPr marL="177800" indent="0">
                        <a:lnSpc>
                          <a:spcPct val="150000"/>
                        </a:lnSpc>
                        <a:spcAft>
                          <a:spcPts val="800"/>
                        </a:spcAft>
                      </a:pPr>
                      <a:r>
                        <a:rPr lang="fr-CA" sz="1500" dirty="0">
                          <a:effectLst/>
                        </a:rPr>
                        <a:t>2- Dites-nous quelques mots pour vous présenter: </a:t>
                      </a:r>
                      <a:endParaRPr lang="fr-CA"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36197" marR="36197"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649228"/>
                  </a:ext>
                </a:extLst>
              </a:tr>
            </a:tbl>
          </a:graphicData>
        </a:graphic>
      </p:graphicFrame>
      <p:sp>
        <p:nvSpPr>
          <p:cNvPr id="5" name="Rectangle 1">
            <a:extLst>
              <a:ext uri="{FF2B5EF4-FFF2-40B4-BE49-F238E27FC236}">
                <a16:creationId xmlns:a16="http://schemas.microsoft.com/office/drawing/2014/main" id="{99E6B355-4D91-16FB-26DC-52C496BFA915}"/>
              </a:ext>
            </a:extLst>
          </p:cNvPr>
          <p:cNvSpPr>
            <a:spLocks noChangeArrowheads="1"/>
          </p:cNvSpPr>
          <p:nvPr/>
        </p:nvSpPr>
        <p:spPr bwMode="auto">
          <a:xfrm>
            <a:off x="228601" y="346722"/>
            <a:ext cx="112871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CA" altLang="fr-FR" sz="2800" dirty="0">
                <a:solidFill>
                  <a:srgbClr val="FFC000"/>
                </a:solidFill>
                <a:latin typeface="Calibri" panose="020F0502020204030204" pitchFamily="34" charset="0"/>
                <a:ea typeface="Calibri" panose="020F0502020204030204" pitchFamily="34" charset="0"/>
                <a:cs typeface="Times New Roman" panose="02020603050405020304" pitchFamily="18" charset="0"/>
              </a:rPr>
              <a:t>P</a:t>
            </a:r>
            <a:r>
              <a:rPr kumimoji="0" lang="fr-CA" altLang="fr-FR" sz="2800" b="0" i="0" u="none" strike="noStrike" cap="none" normalizeH="0" baseline="0" dirty="0">
                <a:ln>
                  <a:noFill/>
                </a:ln>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réparer ses entrevues d’embauche: exercice personnel et en équipe</a:t>
            </a:r>
            <a:endParaRPr kumimoji="0" lang="fr-CA" altLang="fr-FR" sz="2800" b="0" i="0" u="none" strike="noStrike" cap="none" normalizeH="0" baseline="0" dirty="0">
              <a:ln>
                <a:noFill/>
              </a:ln>
              <a:solidFill>
                <a:srgbClr val="FFC000"/>
              </a:solidFill>
              <a:effectLst/>
              <a:latin typeface="Arial" panose="020B0604020202020204" pitchFamily="34" charset="0"/>
            </a:endParaRPr>
          </a:p>
        </p:txBody>
      </p:sp>
    </p:spTree>
    <p:extLst>
      <p:ext uri="{BB962C8B-B14F-4D97-AF65-F5344CB8AC3E}">
        <p14:creationId xmlns:p14="http://schemas.microsoft.com/office/powerpoint/2010/main" val="2163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38100" y="0"/>
            <a:ext cx="122301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8" name="ZoneTexte 7">
            <a:extLst>
              <a:ext uri="{FF2B5EF4-FFF2-40B4-BE49-F238E27FC236}">
                <a16:creationId xmlns:a16="http://schemas.microsoft.com/office/drawing/2014/main" id="{B688253D-809B-A649-AC78-F909A25F6E72}"/>
              </a:ext>
            </a:extLst>
          </p:cNvPr>
          <p:cNvSpPr txBox="1"/>
          <p:nvPr/>
        </p:nvSpPr>
        <p:spPr>
          <a:xfrm>
            <a:off x="225188" y="2325785"/>
            <a:ext cx="11896725" cy="2462213"/>
          </a:xfrm>
          <a:prstGeom prst="rect">
            <a:avLst/>
          </a:prstGeom>
          <a:noFill/>
        </p:spPr>
        <p:txBody>
          <a:bodyPr wrap="square" rtlCol="0">
            <a:spAutoFit/>
          </a:bodyPr>
          <a:lstStyle/>
          <a:p>
            <a:pPr algn="l">
              <a:lnSpc>
                <a:spcPct val="114000"/>
              </a:lnSpc>
            </a:pPr>
            <a:r>
              <a:rPr lang="fr-CA" sz="2000" dirty="0">
                <a:solidFill>
                  <a:schemeClr val="bg1"/>
                </a:solidFill>
              </a:rPr>
              <a:t>1. </a:t>
            </a:r>
            <a:r>
              <a:rPr lang="fr-CA" sz="2000" b="1" dirty="0">
                <a:solidFill>
                  <a:schemeClr val="bg1"/>
                </a:solidFill>
              </a:rPr>
              <a:t>Quels seront les sujets de conversation?</a:t>
            </a:r>
          </a:p>
          <a:p>
            <a:pPr marL="363538" algn="l">
              <a:lnSpc>
                <a:spcPct val="114000"/>
              </a:lnSpc>
            </a:pPr>
            <a:r>
              <a:rPr lang="fr-CA" sz="2000" dirty="0">
                <a:solidFill>
                  <a:schemeClr val="bg1"/>
                </a:solidFill>
              </a:rPr>
              <a:t>Il sera sûrement question de </a:t>
            </a:r>
            <a:r>
              <a:rPr lang="fr-CA" sz="2000" b="1" dirty="0">
                <a:solidFill>
                  <a:schemeClr val="bg1"/>
                </a:solidFill>
              </a:rPr>
              <a:t>liens</a:t>
            </a:r>
            <a:r>
              <a:rPr lang="fr-CA" sz="2000" dirty="0">
                <a:solidFill>
                  <a:schemeClr val="bg1"/>
                </a:solidFill>
              </a:rPr>
              <a:t> avec le poste visé, de votre intérêt pour l’employeur visé, de vos compétences et motivations.</a:t>
            </a:r>
          </a:p>
          <a:p>
            <a:pPr marL="457200" indent="-457200" algn="l">
              <a:lnSpc>
                <a:spcPct val="114000"/>
              </a:lnSpc>
              <a:buFont typeface="Wingdings" panose="05000000000000000000" pitchFamily="2" charset="2"/>
              <a:buChar char="ü"/>
            </a:pPr>
            <a:endParaRPr lang="fr-CA" sz="2000" dirty="0">
              <a:solidFill>
                <a:schemeClr val="bg1"/>
              </a:solidFill>
            </a:endParaRPr>
          </a:p>
          <a:p>
            <a:pPr marL="457200" indent="-457200" algn="l">
              <a:lnSpc>
                <a:spcPct val="114000"/>
              </a:lnSpc>
              <a:buFont typeface="Wingdings" panose="05000000000000000000" pitchFamily="2" charset="2"/>
              <a:buChar char="ü"/>
            </a:pPr>
            <a:endParaRPr lang="fr-CA" sz="2000" dirty="0">
              <a:solidFill>
                <a:schemeClr val="bg1"/>
              </a:solidFill>
            </a:endParaRPr>
          </a:p>
          <a:p>
            <a:pPr marL="457200" indent="-457200" algn="l">
              <a:buFont typeface="Wingdings" panose="05000000000000000000" pitchFamily="2" charset="2"/>
              <a:buChar char="ü"/>
            </a:pPr>
            <a:endParaRPr lang="fr-CA" sz="2000" dirty="0">
              <a:solidFill>
                <a:schemeClr val="bg1"/>
              </a:solidFill>
            </a:endParaRPr>
          </a:p>
          <a:p>
            <a:pPr marL="457200" indent="-457200" algn="l">
              <a:buFont typeface="Wingdings" panose="05000000000000000000" pitchFamily="2" charset="2"/>
              <a:buChar char="ü"/>
            </a:pPr>
            <a:endParaRPr lang="fr-CA" sz="2000" i="1" dirty="0">
              <a:solidFill>
                <a:schemeClr val="bg1"/>
              </a:solidFill>
            </a:endParaRPr>
          </a:p>
        </p:txBody>
      </p:sp>
      <p:pic>
        <p:nvPicPr>
          <p:cNvPr id="2" name="Graphique 1">
            <a:extLst>
              <a:ext uri="{FF2B5EF4-FFF2-40B4-BE49-F238E27FC236}">
                <a16:creationId xmlns:a16="http://schemas.microsoft.com/office/drawing/2014/main" id="{9FEDFAA6-7263-F707-8ED3-DEEC933460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185" y="3833891"/>
            <a:ext cx="3340085" cy="4334139"/>
          </a:xfrm>
          <a:prstGeom prst="rect">
            <a:avLst/>
          </a:prstGeom>
        </p:spPr>
      </p:pic>
    </p:spTree>
    <p:extLst>
      <p:ext uri="{BB962C8B-B14F-4D97-AF65-F5344CB8AC3E}">
        <p14:creationId xmlns:p14="http://schemas.microsoft.com/office/powerpoint/2010/main" val="9836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pic>
        <p:nvPicPr>
          <p:cNvPr id="23" name="Graphique 22">
            <a:extLst>
              <a:ext uri="{FF2B5EF4-FFF2-40B4-BE49-F238E27FC236}">
                <a16:creationId xmlns:a16="http://schemas.microsoft.com/office/drawing/2014/main" id="{2CAA08C4-072B-2586-8307-ED3C2212E7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47948" y="782666"/>
            <a:ext cx="6144534" cy="6144534"/>
          </a:xfrm>
          <a:prstGeom prst="rect">
            <a:avLst/>
          </a:prstGeom>
        </p:spPr>
      </p:pic>
      <p:sp>
        <p:nvSpPr>
          <p:cNvPr id="26" name="ZoneTexte 25">
            <a:extLst>
              <a:ext uri="{FF2B5EF4-FFF2-40B4-BE49-F238E27FC236}">
                <a16:creationId xmlns:a16="http://schemas.microsoft.com/office/drawing/2014/main" id="{909EB982-1BF6-780D-DCEA-C27BA76967E0}"/>
              </a:ext>
            </a:extLst>
          </p:cNvPr>
          <p:cNvSpPr txBox="1"/>
          <p:nvPr/>
        </p:nvSpPr>
        <p:spPr>
          <a:xfrm>
            <a:off x="2538484" y="1205696"/>
            <a:ext cx="4653195" cy="1415772"/>
          </a:xfrm>
          <a:prstGeom prst="rect">
            <a:avLst/>
          </a:prstGeom>
          <a:noFill/>
        </p:spPr>
        <p:txBody>
          <a:bodyPr wrap="square" rtlCol="0">
            <a:spAutoFit/>
          </a:bodyPr>
          <a:lstStyle/>
          <a:p>
            <a:pPr marL="457200" indent="-457200" algn="l">
              <a:buFont typeface="Webdings" panose="05030102010509060703" pitchFamily="18" charset="2"/>
              <a:buChar char="4"/>
            </a:pPr>
            <a:r>
              <a:rPr lang="fr-CA" sz="2800" dirty="0">
                <a:solidFill>
                  <a:schemeClr val="bg1"/>
                </a:solidFill>
              </a:rPr>
              <a:t>L’employeur</a:t>
            </a:r>
          </a:p>
          <a:p>
            <a:pPr marL="457200" indent="-457200" algn="l">
              <a:buFont typeface="Webdings" panose="05030102010509060703" pitchFamily="18" charset="2"/>
              <a:buChar char="4"/>
            </a:pPr>
            <a:r>
              <a:rPr lang="fr-CA" sz="2800" dirty="0">
                <a:solidFill>
                  <a:schemeClr val="bg1"/>
                </a:solidFill>
              </a:rPr>
              <a:t>Le poste convoité</a:t>
            </a:r>
          </a:p>
          <a:p>
            <a:pPr algn="l"/>
            <a:endParaRPr lang="fr-CA" sz="3000" dirty="0">
              <a:solidFill>
                <a:schemeClr val="bg1"/>
              </a:solidFill>
            </a:endParaRPr>
          </a:p>
        </p:txBody>
      </p:sp>
      <p:pic>
        <p:nvPicPr>
          <p:cNvPr id="30" name="Image 29" descr="Ciels affichés à partir de la vue regardant vers le haut">
            <a:extLst>
              <a:ext uri="{FF2B5EF4-FFF2-40B4-BE49-F238E27FC236}">
                <a16:creationId xmlns:a16="http://schemas.microsoft.com/office/drawing/2014/main" id="{CABAC497-7100-AAD9-F371-6A3163E8F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7513">
            <a:off x="-204264" y="1473498"/>
            <a:ext cx="1392843" cy="1251132"/>
          </a:xfrm>
          <a:prstGeom prst="flowChartConnector">
            <a:avLst/>
          </a:prstGeom>
        </p:spPr>
      </p:pic>
      <p:pic>
        <p:nvPicPr>
          <p:cNvPr id="2" name="Image 1" descr="Femme au téléphone regardant un journal">
            <a:extLst>
              <a:ext uri="{FF2B5EF4-FFF2-40B4-BE49-F238E27FC236}">
                <a16:creationId xmlns:a16="http://schemas.microsoft.com/office/drawing/2014/main" id="{6A4EFC0E-EDBD-6846-80EA-24A368FC1B56}"/>
              </a:ext>
            </a:extLst>
          </p:cNvPr>
          <p:cNvPicPr>
            <a:picLocks noChangeAspect="1"/>
          </p:cNvPicPr>
          <p:nvPr/>
        </p:nvPicPr>
        <p:blipFill rotWithShape="1">
          <a:blip r:embed="rId6">
            <a:extLst>
              <a:ext uri="{28A0092B-C50C-407E-A947-70E740481C1C}">
                <a14:useLocalDpi xmlns:a14="http://schemas.microsoft.com/office/drawing/2010/main" val="0"/>
              </a:ext>
            </a:extLst>
          </a:blip>
          <a:srcRect l="10114" r="16558"/>
          <a:stretch/>
        </p:blipFill>
        <p:spPr>
          <a:xfrm rot="21387095" flipH="1">
            <a:off x="42922" y="5173086"/>
            <a:ext cx="1431322" cy="1431323"/>
          </a:xfrm>
          <a:prstGeom prst="flowChartConnector">
            <a:avLst/>
          </a:prstGeom>
        </p:spPr>
      </p:pic>
      <p:sp>
        <p:nvSpPr>
          <p:cNvPr id="5" name="ZoneTexte 4">
            <a:extLst>
              <a:ext uri="{FF2B5EF4-FFF2-40B4-BE49-F238E27FC236}">
                <a16:creationId xmlns:a16="http://schemas.microsoft.com/office/drawing/2014/main" id="{F7EED74A-3333-30BB-7557-EB0610AF7BCF}"/>
              </a:ext>
            </a:extLst>
          </p:cNvPr>
          <p:cNvSpPr txBox="1"/>
          <p:nvPr/>
        </p:nvSpPr>
        <p:spPr>
          <a:xfrm rot="21029694">
            <a:off x="3079818" y="2416150"/>
            <a:ext cx="3176912" cy="518103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fr-CA" sz="3200" dirty="0">
                <a:solidFill>
                  <a:schemeClr val="accent1"/>
                </a:solidFill>
              </a:rPr>
              <a:t>OFFRE D’EMPLOI</a:t>
            </a:r>
          </a:p>
          <a:p>
            <a:pPr marL="285750" indent="-285750" algn="l">
              <a:lnSpc>
                <a:spcPct val="150000"/>
              </a:lnSpc>
              <a:buFont typeface="Wingdings" panose="05000000000000000000" pitchFamily="2" charset="2"/>
              <a:buChar char="ü"/>
            </a:pPr>
            <a:endParaRPr lang="fr-CA" sz="1500" dirty="0">
              <a:solidFill>
                <a:schemeClr val="accent1"/>
              </a:solidFill>
            </a:endParaRPr>
          </a:p>
          <a:p>
            <a:pPr marL="285750" indent="-285750" algn="l">
              <a:lnSpc>
                <a:spcPct val="200000"/>
              </a:lnSpc>
              <a:buFont typeface="Wingdings" panose="05000000000000000000" pitchFamily="2" charset="2"/>
              <a:buChar char="ü"/>
            </a:pPr>
            <a:r>
              <a:rPr lang="fr-CA" sz="1700" dirty="0">
                <a:solidFill>
                  <a:schemeClr val="accent1"/>
                </a:solidFill>
              </a:rPr>
              <a:t>Notre entreprise…</a:t>
            </a:r>
          </a:p>
          <a:p>
            <a:pPr marL="285750" indent="-285750" algn="l">
              <a:lnSpc>
                <a:spcPct val="200000"/>
              </a:lnSpc>
              <a:buFont typeface="Wingdings" panose="05000000000000000000" pitchFamily="2" charset="2"/>
              <a:buChar char="ü"/>
            </a:pPr>
            <a:r>
              <a:rPr lang="fr-CA" sz="1700" dirty="0">
                <a:solidFill>
                  <a:schemeClr val="accent1"/>
                </a:solidFill>
              </a:rPr>
              <a:t>Les tâches:</a:t>
            </a:r>
          </a:p>
          <a:p>
            <a:pPr marL="285750" indent="-285750" algn="l">
              <a:lnSpc>
                <a:spcPct val="200000"/>
              </a:lnSpc>
              <a:buFont typeface="Wingdings" panose="05000000000000000000" pitchFamily="2" charset="2"/>
              <a:buChar char="ü"/>
            </a:pPr>
            <a:r>
              <a:rPr lang="fr-CA" sz="1700" dirty="0">
                <a:solidFill>
                  <a:schemeClr val="accent1"/>
                </a:solidFill>
              </a:rPr>
              <a:t>Les conditions proposées… </a:t>
            </a:r>
          </a:p>
          <a:p>
            <a:pPr marL="285750" indent="-285750">
              <a:lnSpc>
                <a:spcPct val="200000"/>
              </a:lnSpc>
              <a:buFont typeface="Wingdings" panose="05000000000000000000" pitchFamily="2" charset="2"/>
              <a:buChar char="ü"/>
            </a:pPr>
            <a:r>
              <a:rPr lang="fr-CA" sz="1700" dirty="0">
                <a:solidFill>
                  <a:schemeClr val="accent1"/>
                </a:solidFill>
              </a:rPr>
              <a:t>Les qualifications et exigences:</a:t>
            </a:r>
            <a:br>
              <a:rPr lang="fr-CA" sz="1500" dirty="0">
                <a:solidFill>
                  <a:schemeClr val="accent1"/>
                </a:solidFill>
              </a:rPr>
            </a:br>
            <a:endParaRPr lang="fr-CA" sz="1500" dirty="0">
              <a:solidFill>
                <a:schemeClr val="accent1"/>
              </a:solidFill>
            </a:endParaRPr>
          </a:p>
          <a:p>
            <a:pPr marL="285750" indent="-285750">
              <a:lnSpc>
                <a:spcPct val="150000"/>
              </a:lnSpc>
              <a:buFont typeface="Wingdings" panose="05000000000000000000" pitchFamily="2" charset="2"/>
              <a:buChar char="ü"/>
            </a:pPr>
            <a:endParaRPr lang="fr-CA" sz="1500" dirty="0">
              <a:solidFill>
                <a:schemeClr val="accent1"/>
              </a:solidFill>
            </a:endParaRPr>
          </a:p>
          <a:p>
            <a:pPr marL="285750" indent="-285750">
              <a:lnSpc>
                <a:spcPct val="150000"/>
              </a:lnSpc>
              <a:buFont typeface="Wingdings" panose="05000000000000000000" pitchFamily="2" charset="2"/>
              <a:buChar char="ü"/>
            </a:pPr>
            <a:endParaRPr lang="fr-CA" sz="1500" dirty="0">
              <a:solidFill>
                <a:schemeClr val="accent1"/>
              </a:solidFill>
            </a:endParaRPr>
          </a:p>
          <a:p>
            <a:pPr marL="285750" indent="-285750">
              <a:lnSpc>
                <a:spcPct val="150000"/>
              </a:lnSpc>
              <a:buFont typeface="Wingdings" panose="05000000000000000000" pitchFamily="2" charset="2"/>
              <a:buChar char="ü"/>
            </a:pPr>
            <a:endParaRPr lang="fr-CA" sz="1500" dirty="0">
              <a:solidFill>
                <a:schemeClr val="accent1"/>
              </a:solidFill>
            </a:endParaRPr>
          </a:p>
          <a:p>
            <a:pPr marL="285750" indent="-285750">
              <a:lnSpc>
                <a:spcPct val="150000"/>
              </a:lnSpc>
              <a:buFont typeface="Wingdings" panose="05000000000000000000" pitchFamily="2" charset="2"/>
              <a:buChar char="ü"/>
            </a:pPr>
            <a:endParaRPr lang="fr-CA" sz="1500" dirty="0">
              <a:solidFill>
                <a:schemeClr val="accent1"/>
              </a:solidFill>
            </a:endParaRPr>
          </a:p>
          <a:p>
            <a:pPr marL="285750" indent="-285750">
              <a:lnSpc>
                <a:spcPct val="150000"/>
              </a:lnSpc>
              <a:buFont typeface="Wingdings" panose="05000000000000000000" pitchFamily="2" charset="2"/>
              <a:buChar char="ü"/>
            </a:pPr>
            <a:endParaRPr lang="fr-CA" sz="1500" dirty="0">
              <a:solidFill>
                <a:schemeClr val="accent1"/>
              </a:solidFill>
            </a:endParaRPr>
          </a:p>
        </p:txBody>
      </p:sp>
      <p:pic>
        <p:nvPicPr>
          <p:cNvPr id="6" name="Image 5" descr="Ingénieur programmant un robot dans une usine de robotique">
            <a:extLst>
              <a:ext uri="{FF2B5EF4-FFF2-40B4-BE49-F238E27FC236}">
                <a16:creationId xmlns:a16="http://schemas.microsoft.com/office/drawing/2014/main" id="{F374F193-EF1C-5D5D-DB6B-EB8C9613F4CC}"/>
              </a:ext>
            </a:extLst>
          </p:cNvPr>
          <p:cNvPicPr>
            <a:picLocks noChangeAspect="1"/>
          </p:cNvPicPr>
          <p:nvPr/>
        </p:nvPicPr>
        <p:blipFill rotWithShape="1">
          <a:blip r:embed="rId7">
            <a:extLst>
              <a:ext uri="{28A0092B-C50C-407E-A947-70E740481C1C}">
                <a14:useLocalDpi xmlns:a14="http://schemas.microsoft.com/office/drawing/2010/main" val="0"/>
              </a:ext>
            </a:extLst>
          </a:blip>
          <a:srcRect l="14443" r="11669"/>
          <a:stretch/>
        </p:blipFill>
        <p:spPr>
          <a:xfrm rot="721340">
            <a:off x="1223884" y="2055508"/>
            <a:ext cx="1221798" cy="1221799"/>
          </a:xfrm>
          <a:prstGeom prst="flowChartConnector">
            <a:avLst/>
          </a:prstGeom>
        </p:spPr>
      </p:pic>
      <p:pic>
        <p:nvPicPr>
          <p:cNvPr id="7" name="Image 6" descr="Personnes au travail">
            <a:extLst>
              <a:ext uri="{FF2B5EF4-FFF2-40B4-BE49-F238E27FC236}">
                <a16:creationId xmlns:a16="http://schemas.microsoft.com/office/drawing/2014/main" id="{0D8E1CE7-8504-1584-5E1A-752F5C8969D4}"/>
              </a:ext>
            </a:extLst>
          </p:cNvPr>
          <p:cNvPicPr>
            <a:picLocks noChangeAspect="1"/>
          </p:cNvPicPr>
          <p:nvPr/>
        </p:nvPicPr>
        <p:blipFill rotWithShape="1">
          <a:blip r:embed="rId8">
            <a:extLst>
              <a:ext uri="{28A0092B-C50C-407E-A947-70E740481C1C}">
                <a14:useLocalDpi xmlns:a14="http://schemas.microsoft.com/office/drawing/2010/main" val="0"/>
              </a:ext>
            </a:extLst>
          </a:blip>
          <a:srcRect l="15069" r="4963"/>
          <a:stretch/>
        </p:blipFill>
        <p:spPr>
          <a:xfrm rot="20831580">
            <a:off x="520578" y="3578713"/>
            <a:ext cx="1571990" cy="1450329"/>
          </a:xfrm>
          <a:prstGeom prst="flowChartConnector">
            <a:avLst/>
          </a:prstGeom>
        </p:spPr>
      </p:pic>
      <p:sp>
        <p:nvSpPr>
          <p:cNvPr id="8" name="ZoneTexte 7">
            <a:extLst>
              <a:ext uri="{FF2B5EF4-FFF2-40B4-BE49-F238E27FC236}">
                <a16:creationId xmlns:a16="http://schemas.microsoft.com/office/drawing/2014/main" id="{5E862169-EB00-1719-EAD6-BC2D571FC959}"/>
              </a:ext>
            </a:extLst>
          </p:cNvPr>
          <p:cNvSpPr txBox="1"/>
          <p:nvPr/>
        </p:nvSpPr>
        <p:spPr>
          <a:xfrm rot="21313817">
            <a:off x="6213415" y="579083"/>
            <a:ext cx="6074527" cy="633275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marL="285750" indent="-285750">
              <a:lnSpc>
                <a:spcPct val="150000"/>
              </a:lnSpc>
              <a:buFont typeface="Wingdings" panose="05000000000000000000" pitchFamily="2" charset="2"/>
              <a:buChar char="ü"/>
            </a:pPr>
            <a:r>
              <a:rPr lang="fr-CA" sz="1600" dirty="0">
                <a:solidFill>
                  <a:schemeClr val="accent1"/>
                </a:solidFill>
              </a:rPr>
              <a:t>Valeurs, missions, taille, clientèles, chiffre d’affaires, localisation, succursales, services, produits, structure…</a:t>
            </a:r>
          </a:p>
          <a:p>
            <a:pPr marL="285750" indent="-285750">
              <a:lnSpc>
                <a:spcPct val="150000"/>
              </a:lnSpc>
              <a:buFont typeface="Wingdings" panose="05000000000000000000" pitchFamily="2" charset="2"/>
              <a:buChar char="ü"/>
            </a:pPr>
            <a:r>
              <a:rPr lang="fr-CA" sz="1600" dirty="0">
                <a:solidFill>
                  <a:schemeClr val="accent1"/>
                </a:solidFill>
              </a:rPr>
              <a:t>Responsabilités, défis, rôles, fonctions, actions…</a:t>
            </a:r>
          </a:p>
          <a:p>
            <a:pPr marL="285750" indent="-285750">
              <a:lnSpc>
                <a:spcPct val="150000"/>
              </a:lnSpc>
              <a:buFont typeface="Wingdings" panose="05000000000000000000" pitchFamily="2" charset="2"/>
              <a:buChar char="ü"/>
            </a:pPr>
            <a:r>
              <a:rPr lang="fr-CA" sz="1600" dirty="0">
                <a:solidFill>
                  <a:schemeClr val="accent1"/>
                </a:solidFill>
              </a:rPr>
              <a:t>Salaire, avancement, horaire flexible, variable, temps supplémentaire, temps supplémentaire, mode de travail, locaux, transport, voyage, travail d’équipe, vacances, congé, assurances, régime d’épargne, avantages sociaux (ex. télémédecine, remboursements de frais divers), milieu syndiqué, équité, diversité, inclusion, accessibilité, type de supervision… </a:t>
            </a:r>
          </a:p>
          <a:p>
            <a:pPr marL="285750" indent="-285750">
              <a:lnSpc>
                <a:spcPct val="150000"/>
              </a:lnSpc>
              <a:buFont typeface="Wingdings" panose="05000000000000000000" pitchFamily="2" charset="2"/>
              <a:buChar char="ü"/>
            </a:pPr>
            <a:r>
              <a:rPr lang="fr-CA" sz="1600" dirty="0">
                <a:solidFill>
                  <a:schemeClr val="accent1"/>
                </a:solidFill>
              </a:rPr>
              <a:t>Formations, diplômes, connaissances d’outils, langues, langage, statut au pays…</a:t>
            </a:r>
            <a:br>
              <a:rPr lang="fr-CA" sz="1600" dirty="0">
                <a:solidFill>
                  <a:schemeClr val="accent1"/>
                </a:solidFill>
              </a:rPr>
            </a:br>
            <a:r>
              <a:rPr lang="fr-CA" sz="1600" dirty="0">
                <a:solidFill>
                  <a:schemeClr val="accent1"/>
                </a:solidFill>
              </a:rPr>
              <a:t>- Expériences…</a:t>
            </a:r>
            <a:br>
              <a:rPr lang="fr-CA" sz="1600" dirty="0">
                <a:solidFill>
                  <a:schemeClr val="accent1"/>
                </a:solidFill>
              </a:rPr>
            </a:br>
            <a:r>
              <a:rPr lang="fr-CA" sz="1600" dirty="0">
                <a:solidFill>
                  <a:schemeClr val="accent1"/>
                </a:solidFill>
              </a:rPr>
              <a:t>- Caractéristiques personnelles: personnalité,</a:t>
            </a:r>
            <a:br>
              <a:rPr lang="fr-CA" sz="1600" dirty="0">
                <a:solidFill>
                  <a:schemeClr val="accent1"/>
                </a:solidFill>
              </a:rPr>
            </a:br>
            <a:r>
              <a:rPr lang="fr-CA" sz="1600" dirty="0">
                <a:solidFill>
                  <a:schemeClr val="accent1"/>
                </a:solidFill>
              </a:rPr>
              <a:t> tempérament, qualités, habiletés, capacités…</a:t>
            </a:r>
          </a:p>
          <a:p>
            <a:pPr marL="285750" indent="-285750">
              <a:lnSpc>
                <a:spcPct val="150000"/>
              </a:lnSpc>
              <a:buFont typeface="Wingdings" panose="05000000000000000000" pitchFamily="2" charset="2"/>
              <a:buChar char="ü"/>
            </a:pPr>
            <a:endParaRPr lang="fr-CA" sz="1600" dirty="0">
              <a:solidFill>
                <a:schemeClr val="accent1"/>
              </a:solidFill>
            </a:endParaRPr>
          </a:p>
          <a:p>
            <a:pPr marL="285750" indent="-285750">
              <a:lnSpc>
                <a:spcPct val="150000"/>
              </a:lnSpc>
              <a:buFont typeface="Wingdings" panose="05000000000000000000" pitchFamily="2" charset="2"/>
              <a:buChar char="ü"/>
            </a:pPr>
            <a:endParaRPr lang="fr-CA" sz="1600" dirty="0">
              <a:solidFill>
                <a:schemeClr val="accent1"/>
              </a:solidFill>
            </a:endParaRPr>
          </a:p>
          <a:p>
            <a:pPr marL="285750" indent="-285750">
              <a:lnSpc>
                <a:spcPct val="150000"/>
              </a:lnSpc>
              <a:buFont typeface="Wingdings" panose="05000000000000000000" pitchFamily="2" charset="2"/>
              <a:buChar char="ü"/>
            </a:pPr>
            <a:endParaRPr lang="fr-CA" sz="1600" dirty="0">
              <a:solidFill>
                <a:schemeClr val="accent1"/>
              </a:solidFill>
            </a:endParaRPr>
          </a:p>
        </p:txBody>
      </p:sp>
      <p:pic>
        <p:nvPicPr>
          <p:cNvPr id="10" name="Graphique 9" descr="Loupe contour">
            <a:extLst>
              <a:ext uri="{FF2B5EF4-FFF2-40B4-BE49-F238E27FC236}">
                <a16:creationId xmlns:a16="http://schemas.microsoft.com/office/drawing/2014/main" id="{70F96028-61B5-2433-2084-9AB471C3B1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394791">
            <a:off x="3200083" y="3631421"/>
            <a:ext cx="2942508" cy="2942508"/>
          </a:xfrm>
          <a:prstGeom prst="rect">
            <a:avLst/>
          </a:prstGeom>
        </p:spPr>
      </p:pic>
      <p:pic>
        <p:nvPicPr>
          <p:cNvPr id="13" name="Graphique 12" descr="Œil avec un remplissage uni">
            <a:extLst>
              <a:ext uri="{FF2B5EF4-FFF2-40B4-BE49-F238E27FC236}">
                <a16:creationId xmlns:a16="http://schemas.microsoft.com/office/drawing/2014/main" id="{F29D5436-4B10-30D7-1B54-CB00B18101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1191927">
            <a:off x="10831633" y="4976554"/>
            <a:ext cx="914400" cy="914400"/>
          </a:xfrm>
          <a:prstGeom prst="rect">
            <a:avLst/>
          </a:prstGeom>
        </p:spPr>
      </p:pic>
      <p:sp>
        <p:nvSpPr>
          <p:cNvPr id="14" name="ZoneTexte 13">
            <a:extLst>
              <a:ext uri="{FF2B5EF4-FFF2-40B4-BE49-F238E27FC236}">
                <a16:creationId xmlns:a16="http://schemas.microsoft.com/office/drawing/2014/main" id="{989BD935-4580-A2B4-03A4-E27DE80286FD}"/>
              </a:ext>
            </a:extLst>
          </p:cNvPr>
          <p:cNvSpPr txBox="1"/>
          <p:nvPr/>
        </p:nvSpPr>
        <p:spPr>
          <a:xfrm rot="21324363">
            <a:off x="10534318" y="5660157"/>
            <a:ext cx="1717455" cy="1015663"/>
          </a:xfrm>
          <a:prstGeom prst="rect">
            <a:avLst/>
          </a:prstGeom>
          <a:noFill/>
        </p:spPr>
        <p:txBody>
          <a:bodyPr wrap="square" rtlCol="0">
            <a:spAutoFit/>
          </a:bodyPr>
          <a:lstStyle/>
          <a:p>
            <a:pPr algn="ctr"/>
            <a:r>
              <a:rPr lang="fr-CA" sz="1500" dirty="0">
                <a:solidFill>
                  <a:srgbClr val="036AFF"/>
                </a:solidFill>
              </a:rPr>
              <a:t>Démontrez votre curiosité et votre intérêt en vous informant...</a:t>
            </a:r>
          </a:p>
        </p:txBody>
      </p:sp>
      <p:sp>
        <p:nvSpPr>
          <p:cNvPr id="3" name="ZoneTexte 2">
            <a:extLst>
              <a:ext uri="{FF2B5EF4-FFF2-40B4-BE49-F238E27FC236}">
                <a16:creationId xmlns:a16="http://schemas.microsoft.com/office/drawing/2014/main" id="{46D3B4A2-A36F-CDE8-814D-461D52DC1FCA}"/>
              </a:ext>
            </a:extLst>
          </p:cNvPr>
          <p:cNvSpPr txBox="1"/>
          <p:nvPr/>
        </p:nvSpPr>
        <p:spPr>
          <a:xfrm>
            <a:off x="154255" y="337496"/>
            <a:ext cx="12865709" cy="569387"/>
          </a:xfrm>
          <a:prstGeom prst="rect">
            <a:avLst/>
          </a:prstGeom>
          <a:noFill/>
        </p:spPr>
        <p:txBody>
          <a:bodyPr wrap="square" rtlCol="0">
            <a:spAutoFit/>
          </a:bodyPr>
          <a:lstStyle/>
          <a:p>
            <a:pPr algn="l"/>
            <a:r>
              <a:rPr lang="fr-CA" sz="3100" b="1" dirty="0">
                <a:solidFill>
                  <a:srgbClr val="FFC000"/>
                </a:solidFill>
              </a:rPr>
              <a:t>Plus précisément…</a:t>
            </a:r>
          </a:p>
        </p:txBody>
      </p:sp>
    </p:spTree>
    <p:extLst>
      <p:ext uri="{BB962C8B-B14F-4D97-AF65-F5344CB8AC3E}">
        <p14:creationId xmlns:p14="http://schemas.microsoft.com/office/powerpoint/2010/main" val="189365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154255" y="337496"/>
            <a:ext cx="12865709" cy="569387"/>
          </a:xfrm>
          <a:prstGeom prst="rect">
            <a:avLst/>
          </a:prstGeom>
          <a:noFill/>
        </p:spPr>
        <p:txBody>
          <a:bodyPr wrap="square" rtlCol="0">
            <a:spAutoFit/>
          </a:bodyPr>
          <a:lstStyle/>
          <a:p>
            <a:pPr algn="l"/>
            <a:r>
              <a:rPr lang="fr-CA" sz="3100" b="1" dirty="0">
                <a:solidFill>
                  <a:srgbClr val="FFC000"/>
                </a:solidFill>
              </a:rPr>
              <a:t>De vous…</a:t>
            </a:r>
          </a:p>
        </p:txBody>
      </p:sp>
      <p:sp>
        <p:nvSpPr>
          <p:cNvPr id="12" name="Espace réservé du contenu 2">
            <a:extLst>
              <a:ext uri="{FF2B5EF4-FFF2-40B4-BE49-F238E27FC236}">
                <a16:creationId xmlns:a16="http://schemas.microsoft.com/office/drawing/2014/main" id="{170ED139-22CA-08B2-FCD6-7E5690D158EE}"/>
              </a:ext>
            </a:extLst>
          </p:cNvPr>
          <p:cNvSpPr txBox="1">
            <a:spLocks/>
          </p:cNvSpPr>
          <p:nvPr/>
        </p:nvSpPr>
        <p:spPr bwMode="auto">
          <a:xfrm>
            <a:off x="254758" y="1053104"/>
            <a:ext cx="11937242" cy="5847653"/>
          </a:xfrm>
          <a:prstGeom prst="rect">
            <a:avLst/>
          </a:prstGeom>
          <a:noFill/>
          <a:ln>
            <a:noFill/>
          </a:ln>
        </p:spPr>
        <p:txBody>
          <a:bodyPr numCol="2"/>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fr-CA" sz="1700" dirty="0">
                <a:solidFill>
                  <a:schemeClr val="bg1"/>
                </a:solidFill>
              </a:rPr>
              <a:t>Ce qui vous a fait choisir votre domaine professionnel :</a:t>
            </a:r>
          </a:p>
          <a:p>
            <a:pPr marL="0" indent="0">
              <a:lnSpc>
                <a:spcPct val="100000"/>
              </a:lnSpc>
              <a:buNone/>
              <a:defRPr/>
            </a:pPr>
            <a:r>
              <a:rPr lang="fr-CA" sz="1700" dirty="0">
                <a:solidFill>
                  <a:schemeClr val="bg1"/>
                </a:solidFill>
              </a:rPr>
              <a:t>Vos domaines de connaissances :</a:t>
            </a:r>
          </a:p>
          <a:p>
            <a:pPr marL="0" indent="0">
              <a:lnSpc>
                <a:spcPct val="100000"/>
              </a:lnSpc>
              <a:buNone/>
              <a:defRPr/>
            </a:pPr>
            <a:r>
              <a:rPr lang="fr-CA" sz="1700" dirty="0">
                <a:solidFill>
                  <a:schemeClr val="bg1"/>
                </a:solidFill>
              </a:rPr>
              <a:t>Les matières académiques qui vous intéressent :</a:t>
            </a:r>
          </a:p>
          <a:p>
            <a:pPr marL="0" indent="0">
              <a:lnSpc>
                <a:spcPct val="100000"/>
              </a:lnSpc>
              <a:buNone/>
              <a:defRPr/>
            </a:pPr>
            <a:r>
              <a:rPr lang="fr-CA" sz="1700" dirty="0">
                <a:solidFill>
                  <a:schemeClr val="bg1"/>
                </a:solidFill>
              </a:rPr>
              <a:t>Les domaines dans lesquels vous excellez :</a:t>
            </a:r>
          </a:p>
          <a:p>
            <a:pPr marL="0" indent="0">
              <a:lnSpc>
                <a:spcPct val="100000"/>
              </a:lnSpc>
              <a:buNone/>
              <a:defRPr/>
            </a:pPr>
            <a:r>
              <a:rPr lang="fr-CA" sz="1700" dirty="0">
                <a:solidFill>
                  <a:schemeClr val="bg1"/>
                </a:solidFill>
              </a:rPr>
              <a:t>Le type de poste qui vous intéresse, que vous souhaitez obtenir :</a:t>
            </a:r>
          </a:p>
          <a:p>
            <a:pPr marL="0" indent="0">
              <a:lnSpc>
                <a:spcPct val="100000"/>
              </a:lnSpc>
              <a:buNone/>
              <a:defRPr/>
            </a:pPr>
            <a:r>
              <a:rPr lang="fr-CA" sz="1700" dirty="0">
                <a:solidFill>
                  <a:schemeClr val="bg1"/>
                </a:solidFill>
              </a:rPr>
              <a:t>Les fonctions de travail que vous aimeriez exercer :</a:t>
            </a:r>
          </a:p>
          <a:p>
            <a:pPr marL="0" indent="0">
              <a:lnSpc>
                <a:spcPct val="100000"/>
              </a:lnSpc>
              <a:buNone/>
              <a:defRPr/>
            </a:pPr>
            <a:r>
              <a:rPr lang="fr-CA" sz="1700" dirty="0">
                <a:solidFill>
                  <a:schemeClr val="bg1"/>
                </a:solidFill>
              </a:rPr>
              <a:t>Le rôle que vous souhaitez jouer :</a:t>
            </a:r>
          </a:p>
          <a:p>
            <a:pPr marL="0" indent="0">
              <a:lnSpc>
                <a:spcPct val="100000"/>
              </a:lnSpc>
              <a:buNone/>
              <a:defRPr/>
            </a:pPr>
            <a:r>
              <a:rPr lang="fr-CA" sz="1700" dirty="0">
                <a:solidFill>
                  <a:schemeClr val="bg1"/>
                </a:solidFill>
              </a:rPr>
              <a:t>Les réalisations que vous souhaitez accomplir : </a:t>
            </a:r>
          </a:p>
          <a:p>
            <a:pPr marL="0" indent="0">
              <a:lnSpc>
                <a:spcPct val="100000"/>
              </a:lnSpc>
              <a:buNone/>
              <a:defRPr/>
            </a:pPr>
            <a:r>
              <a:rPr lang="fr-CA" sz="1700" dirty="0">
                <a:solidFill>
                  <a:schemeClr val="bg1"/>
                </a:solidFill>
              </a:rPr>
              <a:t>Vos intérêts à des tâches de travail, responsabilités :  </a:t>
            </a:r>
          </a:p>
          <a:p>
            <a:pPr marL="0" indent="0">
              <a:lnSpc>
                <a:spcPct val="100000"/>
              </a:lnSpc>
              <a:buNone/>
              <a:defRPr/>
            </a:pPr>
            <a:r>
              <a:rPr lang="fr-CA" sz="1700" dirty="0">
                <a:solidFill>
                  <a:schemeClr val="bg1"/>
                </a:solidFill>
              </a:rPr>
              <a:t>L’environnement de travail que vous recherchez : </a:t>
            </a:r>
          </a:p>
          <a:p>
            <a:pPr marL="0" indent="0">
              <a:lnSpc>
                <a:spcPct val="100000"/>
              </a:lnSpc>
              <a:buNone/>
              <a:defRPr/>
            </a:pPr>
            <a:r>
              <a:rPr lang="fr-CA" sz="1700" dirty="0">
                <a:solidFill>
                  <a:schemeClr val="bg1"/>
                </a:solidFill>
              </a:rPr>
              <a:t>La mise en priorité des employeurs que vous ciblez : </a:t>
            </a:r>
          </a:p>
          <a:p>
            <a:pPr marL="0" indent="0">
              <a:lnSpc>
                <a:spcPct val="100000"/>
              </a:lnSpc>
              <a:buNone/>
              <a:defRPr/>
            </a:pPr>
            <a:r>
              <a:rPr lang="fr-CA" sz="1700" dirty="0">
                <a:solidFill>
                  <a:schemeClr val="bg1"/>
                </a:solidFill>
              </a:rPr>
              <a:t>Vos défis, contraintes, limites,  expériences d’apprentissage :</a:t>
            </a:r>
          </a:p>
          <a:p>
            <a:pPr marL="0" indent="0">
              <a:lnSpc>
                <a:spcPct val="100000"/>
              </a:lnSpc>
              <a:buNone/>
              <a:defRPr/>
            </a:pPr>
            <a:endParaRPr lang="fr-CA" sz="1700" dirty="0">
              <a:solidFill>
                <a:schemeClr val="bg1"/>
              </a:solidFill>
            </a:endParaRPr>
          </a:p>
          <a:p>
            <a:pPr marL="0" indent="0">
              <a:lnSpc>
                <a:spcPct val="100000"/>
              </a:lnSpc>
              <a:buNone/>
              <a:defRPr/>
            </a:pPr>
            <a:endParaRPr lang="fr-CA" sz="1700" dirty="0">
              <a:solidFill>
                <a:schemeClr val="bg1"/>
              </a:solidFill>
            </a:endParaRPr>
          </a:p>
          <a:p>
            <a:pPr marL="0" indent="0">
              <a:lnSpc>
                <a:spcPct val="100000"/>
              </a:lnSpc>
              <a:buNone/>
              <a:defRPr/>
            </a:pPr>
            <a:endParaRPr lang="fr-CA" sz="1700" dirty="0">
              <a:solidFill>
                <a:schemeClr val="bg1"/>
              </a:solidFill>
            </a:endParaRPr>
          </a:p>
          <a:p>
            <a:pPr marL="0" indent="0">
              <a:lnSpc>
                <a:spcPct val="100000"/>
              </a:lnSpc>
              <a:buNone/>
              <a:defRPr/>
            </a:pPr>
            <a:r>
              <a:rPr lang="fr-CA" sz="1700" dirty="0">
                <a:solidFill>
                  <a:schemeClr val="bg1"/>
                </a:solidFill>
              </a:rPr>
              <a:t>Vos expériences et réalisations marquantes :</a:t>
            </a:r>
          </a:p>
          <a:p>
            <a:pPr marL="0" indent="0">
              <a:lnSpc>
                <a:spcPct val="100000"/>
              </a:lnSpc>
              <a:buNone/>
              <a:defRPr/>
            </a:pPr>
            <a:r>
              <a:rPr lang="fr-CA" sz="1700" dirty="0">
                <a:solidFill>
                  <a:schemeClr val="bg1"/>
                </a:solidFill>
              </a:rPr>
              <a:t>Vos habiletés dominantes :</a:t>
            </a:r>
          </a:p>
          <a:p>
            <a:pPr marL="0" indent="0">
              <a:lnSpc>
                <a:spcPct val="100000"/>
              </a:lnSpc>
              <a:buFont typeface="Arial" panose="020B0604020202020204" pitchFamily="34" charset="0"/>
              <a:buNone/>
              <a:defRPr/>
            </a:pPr>
            <a:r>
              <a:rPr lang="fr-CA" sz="1700" dirty="0">
                <a:solidFill>
                  <a:schemeClr val="bg1"/>
                </a:solidFill>
              </a:rPr>
              <a:t>Vos traits de personnalité, vos qualités :</a:t>
            </a:r>
          </a:p>
          <a:p>
            <a:pPr marL="0" indent="0">
              <a:lnSpc>
                <a:spcPct val="100000"/>
              </a:lnSpc>
              <a:buNone/>
              <a:defRPr/>
            </a:pPr>
            <a:r>
              <a:rPr lang="fr-CA" sz="1700" dirty="0">
                <a:solidFill>
                  <a:schemeClr val="bg1"/>
                </a:solidFill>
              </a:rPr>
              <a:t>Vos loisirs, passions :</a:t>
            </a:r>
          </a:p>
          <a:p>
            <a:pPr marL="0" indent="0">
              <a:lnSpc>
                <a:spcPct val="100000"/>
              </a:lnSpc>
              <a:buFont typeface="Arial" panose="020B0604020202020204" pitchFamily="34" charset="0"/>
              <a:buNone/>
              <a:defRPr/>
            </a:pPr>
            <a:r>
              <a:rPr lang="fr-CA" sz="1700" dirty="0">
                <a:solidFill>
                  <a:schemeClr val="bg1"/>
                </a:solidFill>
              </a:rPr>
              <a:t>Vos sujets de conversations préférés : </a:t>
            </a:r>
          </a:p>
          <a:p>
            <a:pPr marL="0" indent="0">
              <a:lnSpc>
                <a:spcPct val="100000"/>
              </a:lnSpc>
              <a:buFont typeface="Arial" panose="020B0604020202020204" pitchFamily="34" charset="0"/>
              <a:buNone/>
              <a:defRPr/>
            </a:pPr>
            <a:r>
              <a:rPr lang="fr-CA" sz="1700" dirty="0">
                <a:solidFill>
                  <a:schemeClr val="bg1"/>
                </a:solidFill>
              </a:rPr>
              <a:t>Ce qui vous rend heureux, heureuse :</a:t>
            </a:r>
          </a:p>
          <a:p>
            <a:pPr marL="0" indent="0">
              <a:lnSpc>
                <a:spcPct val="100000"/>
              </a:lnSpc>
              <a:buFont typeface="Arial" panose="020B0604020202020204" pitchFamily="34" charset="0"/>
              <a:buNone/>
              <a:defRPr/>
            </a:pPr>
            <a:r>
              <a:rPr lang="fr-CA" sz="1700" dirty="0">
                <a:solidFill>
                  <a:schemeClr val="bg1"/>
                </a:solidFill>
              </a:rPr>
              <a:t>Vous vous sentez utile quand : </a:t>
            </a:r>
          </a:p>
          <a:p>
            <a:pPr marL="0" indent="0">
              <a:lnSpc>
                <a:spcPct val="100000"/>
              </a:lnSpc>
              <a:buFont typeface="Arial" panose="020B0604020202020204" pitchFamily="34" charset="0"/>
              <a:buNone/>
              <a:defRPr/>
            </a:pPr>
            <a:r>
              <a:rPr lang="fr-CA" sz="1700" dirty="0">
                <a:solidFill>
                  <a:schemeClr val="bg1"/>
                </a:solidFill>
              </a:rPr>
              <a:t>Vos valeurs, ce qui vous motive : </a:t>
            </a:r>
          </a:p>
          <a:p>
            <a:pPr marL="0" indent="0">
              <a:lnSpc>
                <a:spcPct val="100000"/>
              </a:lnSpc>
              <a:buNone/>
              <a:defRPr/>
            </a:pPr>
            <a:r>
              <a:rPr lang="fr-CA" sz="1700" dirty="0">
                <a:solidFill>
                  <a:schemeClr val="bg1"/>
                </a:solidFill>
              </a:rPr>
              <a:t>Vos rêves, aspirations, objectifs, projets :  </a:t>
            </a:r>
          </a:p>
          <a:p>
            <a:pPr marL="0" indent="0">
              <a:lnSpc>
                <a:spcPct val="100000"/>
              </a:lnSpc>
              <a:buFont typeface="Arial" panose="020B0604020202020204" pitchFamily="34" charset="0"/>
              <a:buNone/>
              <a:defRPr/>
            </a:pPr>
            <a:endParaRPr lang="fr-CA" sz="1700" dirty="0">
              <a:solidFill>
                <a:schemeClr val="bg1"/>
              </a:solidFill>
            </a:endParaRPr>
          </a:p>
          <a:p>
            <a:pPr marL="0" indent="0">
              <a:lnSpc>
                <a:spcPct val="100000"/>
              </a:lnSpc>
              <a:buFont typeface="Arial" panose="020B0604020202020204" pitchFamily="34" charset="0"/>
              <a:buNone/>
              <a:defRPr/>
            </a:pPr>
            <a:endParaRPr lang="fr-CA" sz="1700" dirty="0">
              <a:solidFill>
                <a:schemeClr val="bg1"/>
              </a:solidFill>
            </a:endParaRPr>
          </a:p>
        </p:txBody>
      </p:sp>
      <p:pic>
        <p:nvPicPr>
          <p:cNvPr id="8" name="Graphique 7" descr="Bulle de discussion contour">
            <a:extLst>
              <a:ext uri="{FF2B5EF4-FFF2-40B4-BE49-F238E27FC236}">
                <a16:creationId xmlns:a16="http://schemas.microsoft.com/office/drawing/2014/main" id="{2DCE3E2C-9926-137B-BB85-D2C851DD4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9336" y="4476672"/>
            <a:ext cx="1583265" cy="1423259"/>
          </a:xfrm>
          <a:prstGeom prst="rect">
            <a:avLst/>
          </a:prstGeom>
        </p:spPr>
      </p:pic>
      <p:pic>
        <p:nvPicPr>
          <p:cNvPr id="16" name="Graphique 15">
            <a:extLst>
              <a:ext uri="{FF2B5EF4-FFF2-40B4-BE49-F238E27FC236}">
                <a16:creationId xmlns:a16="http://schemas.microsoft.com/office/drawing/2014/main" id="{C20ABA3C-89AF-2153-36C0-3CFBE167D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2275" y="1010347"/>
            <a:ext cx="5428966" cy="5847653"/>
          </a:xfrm>
          <a:prstGeom prst="rect">
            <a:avLst/>
          </a:prstGeom>
        </p:spPr>
      </p:pic>
      <p:pic>
        <p:nvPicPr>
          <p:cNvPr id="15" name="Image 14" descr="Deux femmes assises à table">
            <a:extLst>
              <a:ext uri="{FF2B5EF4-FFF2-40B4-BE49-F238E27FC236}">
                <a16:creationId xmlns:a16="http://schemas.microsoft.com/office/drawing/2014/main" id="{AE5FF71B-8CB9-7202-C108-58D48AEFAC63}"/>
              </a:ext>
            </a:extLst>
          </p:cNvPr>
          <p:cNvPicPr>
            <a:picLocks noChangeAspect="1"/>
          </p:cNvPicPr>
          <p:nvPr/>
        </p:nvPicPr>
        <p:blipFill rotWithShape="1">
          <a:blip r:embed="rId6">
            <a:extLst>
              <a:ext uri="{28A0092B-C50C-407E-A947-70E740481C1C}">
                <a14:useLocalDpi xmlns:a14="http://schemas.microsoft.com/office/drawing/2010/main" val="0"/>
              </a:ext>
            </a:extLst>
          </a:blip>
          <a:srcRect l="26336" r="5455"/>
          <a:stretch/>
        </p:blipFill>
        <p:spPr>
          <a:xfrm>
            <a:off x="8386740" y="4476672"/>
            <a:ext cx="3040065" cy="2966277"/>
          </a:xfrm>
          <a:prstGeom prst="flowChartConnector">
            <a:avLst/>
          </a:prstGeom>
        </p:spPr>
      </p:pic>
    </p:spTree>
    <p:extLst>
      <p:ext uri="{BB962C8B-B14F-4D97-AF65-F5344CB8AC3E}">
        <p14:creationId xmlns:p14="http://schemas.microsoft.com/office/powerpoint/2010/main" val="1833020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3525556" y="785786"/>
            <a:ext cx="9155672" cy="1431161"/>
          </a:xfrm>
          <a:prstGeom prst="rect">
            <a:avLst/>
          </a:prstGeom>
          <a:noFill/>
        </p:spPr>
        <p:txBody>
          <a:bodyPr wrap="square" rtlCol="0">
            <a:spAutoFit/>
          </a:bodyPr>
          <a:lstStyle/>
          <a:p>
            <a:pPr algn="l"/>
            <a:r>
              <a:rPr lang="fr-CA" sz="3100" b="1" dirty="0">
                <a:solidFill>
                  <a:srgbClr val="FFC000"/>
                </a:solidFill>
              </a:rPr>
              <a:t>L’entrevue de sélection, y êtes-vous </a:t>
            </a:r>
            <a:r>
              <a:rPr lang="fr-CA" sz="3100" b="1" dirty="0" err="1">
                <a:solidFill>
                  <a:srgbClr val="FFC000"/>
                </a:solidFill>
              </a:rPr>
              <a:t>disposé·e</a:t>
            </a:r>
            <a:r>
              <a:rPr lang="fr-CA" sz="3100" b="1" dirty="0">
                <a:solidFill>
                  <a:srgbClr val="FFC000"/>
                </a:solidFill>
              </a:rPr>
              <a:t>?</a:t>
            </a:r>
          </a:p>
          <a:p>
            <a:pPr algn="l"/>
            <a:endParaRPr lang="fr-CA" sz="3100" b="1" dirty="0">
              <a:solidFill>
                <a:schemeClr val="bg1"/>
              </a:solidFill>
            </a:endParaRPr>
          </a:p>
          <a:p>
            <a:pPr algn="l"/>
            <a:r>
              <a:rPr lang="fr-CA" sz="2500" dirty="0">
                <a:solidFill>
                  <a:schemeClr val="bg1"/>
                </a:solidFill>
              </a:rPr>
              <a:t>Quels enjeux pouvez-vous rencontrer et comment y faire face?</a:t>
            </a:r>
            <a:endParaRPr lang="fr-CA" sz="3100" b="1" dirty="0">
              <a:solidFill>
                <a:schemeClr val="bg1"/>
              </a:solidFill>
            </a:endParaRPr>
          </a:p>
        </p:txBody>
      </p:sp>
      <p:pic>
        <p:nvPicPr>
          <p:cNvPr id="2" name="Graphique 1">
            <a:extLst>
              <a:ext uri="{FF2B5EF4-FFF2-40B4-BE49-F238E27FC236}">
                <a16:creationId xmlns:a16="http://schemas.microsoft.com/office/drawing/2014/main" id="{9E44ABA3-22DC-ACB9-4168-479E83AF0F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1125" y="0"/>
            <a:ext cx="6384758" cy="6877156"/>
          </a:xfrm>
          <a:prstGeom prst="rect">
            <a:avLst/>
          </a:prstGeom>
        </p:spPr>
      </p:pic>
      <p:pic>
        <p:nvPicPr>
          <p:cNvPr id="5" name="Image 4" descr="Homme dans un transport public, portant une chemise, une veste et des lunettes, assis sur les genoux, tenant et lisant un téléphone portable">
            <a:extLst>
              <a:ext uri="{FF2B5EF4-FFF2-40B4-BE49-F238E27FC236}">
                <a16:creationId xmlns:a16="http://schemas.microsoft.com/office/drawing/2014/main" id="{EB88549B-0295-8427-DC60-272EF36C0003}"/>
              </a:ext>
            </a:extLst>
          </p:cNvPr>
          <p:cNvPicPr>
            <a:picLocks noChangeAspect="1"/>
          </p:cNvPicPr>
          <p:nvPr/>
        </p:nvPicPr>
        <p:blipFill rotWithShape="1">
          <a:blip r:embed="rId4">
            <a:extLst>
              <a:ext uri="{28A0092B-C50C-407E-A947-70E740481C1C}">
                <a14:useLocalDpi xmlns:a14="http://schemas.microsoft.com/office/drawing/2010/main" val="0"/>
              </a:ext>
            </a:extLst>
          </a:blip>
          <a:srcRect l="6913" r="20071"/>
          <a:stretch/>
        </p:blipFill>
        <p:spPr>
          <a:xfrm>
            <a:off x="120218" y="1100312"/>
            <a:ext cx="1738517" cy="1587338"/>
          </a:xfrm>
          <a:prstGeom prst="flowChartConnector">
            <a:avLst/>
          </a:prstGeom>
        </p:spPr>
      </p:pic>
      <p:pic>
        <p:nvPicPr>
          <p:cNvPr id="6" name="Image 5" descr="Mère stressée qui travaille à la maison">
            <a:extLst>
              <a:ext uri="{FF2B5EF4-FFF2-40B4-BE49-F238E27FC236}">
                <a16:creationId xmlns:a16="http://schemas.microsoft.com/office/drawing/2014/main" id="{5AD3B287-4565-4AA5-E49C-838ECDCC2376}"/>
              </a:ext>
            </a:extLst>
          </p:cNvPr>
          <p:cNvPicPr>
            <a:picLocks noChangeAspect="1"/>
          </p:cNvPicPr>
          <p:nvPr/>
        </p:nvPicPr>
        <p:blipFill rotWithShape="1">
          <a:blip r:embed="rId5">
            <a:extLst>
              <a:ext uri="{28A0092B-C50C-407E-A947-70E740481C1C}">
                <a14:useLocalDpi xmlns:a14="http://schemas.microsoft.com/office/drawing/2010/main" val="0"/>
              </a:ext>
            </a:extLst>
          </a:blip>
          <a:srcRect l="10547" r="16159"/>
          <a:stretch/>
        </p:blipFill>
        <p:spPr>
          <a:xfrm>
            <a:off x="1356583" y="2631063"/>
            <a:ext cx="2120307" cy="2102931"/>
          </a:xfrm>
          <a:prstGeom prst="flowChartConnector">
            <a:avLst/>
          </a:prstGeom>
        </p:spPr>
      </p:pic>
      <p:sp>
        <p:nvSpPr>
          <p:cNvPr id="11" name="ZoneTexte 10">
            <a:extLst>
              <a:ext uri="{FF2B5EF4-FFF2-40B4-BE49-F238E27FC236}">
                <a16:creationId xmlns:a16="http://schemas.microsoft.com/office/drawing/2014/main" id="{4B038E50-AAF2-D5A8-6E7C-06F836720DBD}"/>
              </a:ext>
            </a:extLst>
          </p:cNvPr>
          <p:cNvSpPr txBox="1"/>
          <p:nvPr/>
        </p:nvSpPr>
        <p:spPr>
          <a:xfrm>
            <a:off x="4282617" y="2687650"/>
            <a:ext cx="7330398" cy="3170099"/>
          </a:xfrm>
          <a:prstGeom prst="rect">
            <a:avLst/>
          </a:prstGeom>
          <a:noFill/>
        </p:spPr>
        <p:txBody>
          <a:bodyPr wrap="square" rtlCol="0">
            <a:spAutoFit/>
          </a:bodyPr>
          <a:lstStyle/>
          <a:p>
            <a:pPr marL="342900" indent="-342900" algn="l">
              <a:buFont typeface="Wingdings" panose="05000000000000000000" pitchFamily="2" charset="2"/>
              <a:buChar char="ü"/>
            </a:pPr>
            <a:r>
              <a:rPr lang="fr-CA" sz="2000" b="1" dirty="0">
                <a:solidFill>
                  <a:schemeClr val="bg1"/>
                </a:solidFill>
              </a:rPr>
              <a:t>Équipements technologiques</a:t>
            </a:r>
            <a:r>
              <a:rPr lang="fr-CA" sz="2000" dirty="0">
                <a:solidFill>
                  <a:schemeClr val="bg1"/>
                </a:solidFill>
              </a:rPr>
              <a:t>: son, image, éclairage, positionnement de la caméra, connexion internet;</a:t>
            </a:r>
          </a:p>
          <a:p>
            <a:pPr algn="l"/>
            <a:endParaRPr lang="fr-CA" sz="2000" dirty="0">
              <a:solidFill>
                <a:schemeClr val="bg1"/>
              </a:solidFill>
            </a:endParaRPr>
          </a:p>
          <a:p>
            <a:pPr marL="342900" indent="-342900" algn="l">
              <a:buFont typeface="Wingdings" panose="05000000000000000000" pitchFamily="2" charset="2"/>
              <a:buChar char="ü"/>
            </a:pPr>
            <a:r>
              <a:rPr lang="fr-CA" sz="2000" b="1" dirty="0">
                <a:solidFill>
                  <a:schemeClr val="bg1"/>
                </a:solidFill>
              </a:rPr>
              <a:t>Environnement</a:t>
            </a:r>
            <a:r>
              <a:rPr lang="fr-CA" sz="2000" dirty="0">
                <a:solidFill>
                  <a:schemeClr val="bg1"/>
                </a:solidFill>
              </a:rPr>
              <a:t>: lieu confidentiel, rangé, propre, professionnel;</a:t>
            </a:r>
          </a:p>
          <a:p>
            <a:pPr algn="l"/>
            <a:endParaRPr lang="fr-CA" sz="2000" dirty="0">
              <a:solidFill>
                <a:schemeClr val="bg1"/>
              </a:solidFill>
            </a:endParaRPr>
          </a:p>
          <a:p>
            <a:pPr marL="342900" indent="-342900">
              <a:buFont typeface="Wingdings" panose="05000000000000000000" pitchFamily="2" charset="2"/>
              <a:buChar char="ü"/>
            </a:pPr>
            <a:r>
              <a:rPr lang="fr-CA" sz="2000" b="1" dirty="0">
                <a:solidFill>
                  <a:schemeClr val="bg1"/>
                </a:solidFill>
              </a:rPr>
              <a:t>Présentation et communication non verbale</a:t>
            </a:r>
            <a:r>
              <a:rPr lang="fr-CA" sz="2000" dirty="0">
                <a:solidFill>
                  <a:schemeClr val="bg1"/>
                </a:solidFill>
              </a:rPr>
              <a:t>: sourire, gestes, posture, ton et débit de la voix, confiance, positivisme, odeurs, ponctualité, être à l’écoute de son interlocuteur, avoir les documents importants à proximité (offre, CV, lettre, notes, coiffure, vêtements.</a:t>
            </a:r>
          </a:p>
        </p:txBody>
      </p:sp>
      <p:pic>
        <p:nvPicPr>
          <p:cNvPr id="7" name="Image 6" descr="Femme regardant son ordinateur portable">
            <a:extLst>
              <a:ext uri="{FF2B5EF4-FFF2-40B4-BE49-F238E27FC236}">
                <a16:creationId xmlns:a16="http://schemas.microsoft.com/office/drawing/2014/main" id="{8A242F34-808C-465A-90E8-F6B20BC2C32D}"/>
              </a:ext>
            </a:extLst>
          </p:cNvPr>
          <p:cNvPicPr>
            <a:picLocks noChangeAspect="1"/>
          </p:cNvPicPr>
          <p:nvPr/>
        </p:nvPicPr>
        <p:blipFill rotWithShape="1">
          <a:blip r:embed="rId6">
            <a:extLst>
              <a:ext uri="{28A0092B-C50C-407E-A947-70E740481C1C}">
                <a14:useLocalDpi xmlns:a14="http://schemas.microsoft.com/office/drawing/2010/main" val="0"/>
              </a:ext>
            </a:extLst>
          </a:blip>
          <a:srcRect l="8954" r="13957"/>
          <a:stretch/>
        </p:blipFill>
        <p:spPr>
          <a:xfrm>
            <a:off x="120218" y="4790581"/>
            <a:ext cx="2023214" cy="2010832"/>
          </a:xfrm>
          <a:prstGeom prst="flowChartConnector">
            <a:avLst/>
          </a:prstGeom>
        </p:spPr>
      </p:pic>
    </p:spTree>
    <p:extLst>
      <p:ext uri="{BB962C8B-B14F-4D97-AF65-F5344CB8AC3E}">
        <p14:creationId xmlns:p14="http://schemas.microsoft.com/office/powerpoint/2010/main" val="105195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F457C2-5DC9-54CB-D99C-082DA507AD86}"/>
              </a:ext>
            </a:extLst>
          </p:cNvPr>
          <p:cNvSpPr/>
          <p:nvPr/>
        </p:nvSpPr>
        <p:spPr>
          <a:xfrm>
            <a:off x="0" y="0"/>
            <a:ext cx="12192000" cy="6858000"/>
          </a:xfrm>
          <a:prstGeom prst="rect">
            <a:avLst/>
          </a:prstGeom>
          <a:solidFill>
            <a:srgbClr val="036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A" dirty="0"/>
          </a:p>
        </p:txBody>
      </p:sp>
      <p:sp>
        <p:nvSpPr>
          <p:cNvPr id="22" name="ZoneTexte 21">
            <a:extLst>
              <a:ext uri="{FF2B5EF4-FFF2-40B4-BE49-F238E27FC236}">
                <a16:creationId xmlns:a16="http://schemas.microsoft.com/office/drawing/2014/main" id="{34E2AFA1-F55A-DBFA-F2A8-7012E9F75CC2}"/>
              </a:ext>
            </a:extLst>
          </p:cNvPr>
          <p:cNvSpPr txBox="1"/>
          <p:nvPr/>
        </p:nvSpPr>
        <p:spPr>
          <a:xfrm>
            <a:off x="1150374" y="969984"/>
            <a:ext cx="11041626" cy="477054"/>
          </a:xfrm>
          <a:prstGeom prst="rect">
            <a:avLst/>
          </a:prstGeom>
          <a:noFill/>
        </p:spPr>
        <p:txBody>
          <a:bodyPr wrap="square" rtlCol="0">
            <a:spAutoFit/>
          </a:bodyPr>
          <a:lstStyle/>
          <a:p>
            <a:pPr algn="l"/>
            <a:r>
              <a:rPr lang="fr-CA" sz="2500" dirty="0">
                <a:solidFill>
                  <a:schemeClr val="bg1"/>
                </a:solidFill>
              </a:rPr>
              <a:t>- professionnel, sobre, en bon état, confortable, adapté au contexte de travail.</a:t>
            </a:r>
            <a:endParaRPr lang="fr-CA" sz="3100" b="1" dirty="0">
              <a:solidFill>
                <a:schemeClr val="bg1"/>
              </a:solidFill>
            </a:endParaRPr>
          </a:p>
        </p:txBody>
      </p:sp>
      <p:sp>
        <p:nvSpPr>
          <p:cNvPr id="8" name="ZoneTexte 7">
            <a:extLst>
              <a:ext uri="{FF2B5EF4-FFF2-40B4-BE49-F238E27FC236}">
                <a16:creationId xmlns:a16="http://schemas.microsoft.com/office/drawing/2014/main" id="{06AB16F5-DF54-1DBB-2D1B-101A16DBF3D0}"/>
              </a:ext>
            </a:extLst>
          </p:cNvPr>
          <p:cNvSpPr txBox="1"/>
          <p:nvPr/>
        </p:nvSpPr>
        <p:spPr>
          <a:xfrm>
            <a:off x="467724" y="584165"/>
            <a:ext cx="9155672" cy="477054"/>
          </a:xfrm>
          <a:prstGeom prst="rect">
            <a:avLst/>
          </a:prstGeom>
          <a:noFill/>
        </p:spPr>
        <p:txBody>
          <a:bodyPr wrap="square" rtlCol="0">
            <a:spAutoFit/>
          </a:bodyPr>
          <a:lstStyle/>
          <a:p>
            <a:pPr algn="l"/>
            <a:r>
              <a:rPr lang="fr-CA" sz="2500" dirty="0">
                <a:solidFill>
                  <a:schemeClr val="bg1"/>
                </a:solidFill>
              </a:rPr>
              <a:t>Comment doit être votre habillement?</a:t>
            </a:r>
          </a:p>
        </p:txBody>
      </p:sp>
      <p:sp>
        <p:nvSpPr>
          <p:cNvPr id="9" name="ZoneTexte 8">
            <a:extLst>
              <a:ext uri="{FF2B5EF4-FFF2-40B4-BE49-F238E27FC236}">
                <a16:creationId xmlns:a16="http://schemas.microsoft.com/office/drawing/2014/main" id="{9DC00322-DFF1-930F-89E9-1B3334016BB4}"/>
              </a:ext>
            </a:extLst>
          </p:cNvPr>
          <p:cNvSpPr txBox="1"/>
          <p:nvPr/>
        </p:nvSpPr>
        <p:spPr>
          <a:xfrm>
            <a:off x="10135237" y="6567119"/>
            <a:ext cx="2100880" cy="307777"/>
          </a:xfrm>
          <a:prstGeom prst="rect">
            <a:avLst/>
          </a:prstGeom>
          <a:noFill/>
        </p:spPr>
        <p:txBody>
          <a:bodyPr wrap="square" rtlCol="0">
            <a:spAutoFit/>
          </a:bodyPr>
          <a:lstStyle/>
          <a:p>
            <a:pPr algn="r"/>
            <a:r>
              <a:rPr lang="fr-CA" sz="1400" dirty="0">
                <a:solidFill>
                  <a:schemeClr val="bg1"/>
                </a:solidFill>
              </a:rPr>
              <a:t>Ordre des CPA (2018)</a:t>
            </a:r>
            <a:endParaRPr lang="fr-CA" sz="1600" b="1" dirty="0">
              <a:solidFill>
                <a:schemeClr val="bg1"/>
              </a:solidFill>
            </a:endParaRPr>
          </a:p>
        </p:txBody>
      </p:sp>
      <p:pic>
        <p:nvPicPr>
          <p:cNvPr id="12" name="Image 8">
            <a:extLst>
              <a:ext uri="{FF2B5EF4-FFF2-40B4-BE49-F238E27FC236}">
                <a16:creationId xmlns:a16="http://schemas.microsoft.com/office/drawing/2014/main" id="{95A5B999-8539-60FA-F75A-D735651761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81" t="27754" r="53559" b="58047"/>
          <a:stretch/>
        </p:blipFill>
        <p:spPr bwMode="auto">
          <a:xfrm>
            <a:off x="4070555" y="1520779"/>
            <a:ext cx="4365522" cy="503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8">
            <a:extLst>
              <a:ext uri="{FF2B5EF4-FFF2-40B4-BE49-F238E27FC236}">
                <a16:creationId xmlns:a16="http://schemas.microsoft.com/office/drawing/2014/main" id="{9852D377-8D26-8CE8-73F7-1421842B9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020" t="12804" r="10938" b="15797"/>
          <a:stretch>
            <a:fillRect/>
          </a:stretch>
        </p:blipFill>
        <p:spPr bwMode="auto">
          <a:xfrm>
            <a:off x="5469703" y="1520779"/>
            <a:ext cx="6735096" cy="502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 coins arrondis 9">
            <a:extLst>
              <a:ext uri="{FF2B5EF4-FFF2-40B4-BE49-F238E27FC236}">
                <a16:creationId xmlns:a16="http://schemas.microsoft.com/office/drawing/2014/main" id="{735CB150-D02F-2DFF-79E7-7C53C048EB7C}"/>
              </a:ext>
            </a:extLst>
          </p:cNvPr>
          <p:cNvSpPr/>
          <p:nvPr/>
        </p:nvSpPr>
        <p:spPr>
          <a:xfrm>
            <a:off x="5322093" y="2581998"/>
            <a:ext cx="1547813" cy="100171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13" name="Rectangle : coins arrondis 12">
            <a:extLst>
              <a:ext uri="{FF2B5EF4-FFF2-40B4-BE49-F238E27FC236}">
                <a16:creationId xmlns:a16="http://schemas.microsoft.com/office/drawing/2014/main" id="{85CD18EA-973E-5D54-EDC9-8AD345CC29AE}"/>
              </a:ext>
            </a:extLst>
          </p:cNvPr>
          <p:cNvSpPr/>
          <p:nvPr/>
        </p:nvSpPr>
        <p:spPr>
          <a:xfrm>
            <a:off x="8207860" y="2581998"/>
            <a:ext cx="1547813" cy="1001712"/>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Tree>
    <p:extLst>
      <p:ext uri="{BB962C8B-B14F-4D97-AF65-F5344CB8AC3E}">
        <p14:creationId xmlns:p14="http://schemas.microsoft.com/office/powerpoint/2010/main" val="42233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P spid="13" grpId="0" animBg="1"/>
    </p:bldLst>
  </p:timing>
</p:sld>
</file>

<file path=ppt/theme/theme1.xml><?xml version="1.0" encoding="utf-8"?>
<a:theme xmlns:a="http://schemas.openxmlformats.org/drawingml/2006/main" name="Thème Office">
  <a:themeElements>
    <a:clrScheme name="UQAR">
      <a:dk1>
        <a:srgbClr val="12368C"/>
      </a:dk1>
      <a:lt1>
        <a:sysClr val="window" lastClr="FFFFFF"/>
      </a:lt1>
      <a:dk2>
        <a:srgbClr val="12368C"/>
      </a:dk2>
      <a:lt2>
        <a:srgbClr val="FFFFFF"/>
      </a:lt2>
      <a:accent1>
        <a:srgbClr val="12368C"/>
      </a:accent1>
      <a:accent2>
        <a:srgbClr val="036AFF"/>
      </a:accent2>
      <a:accent3>
        <a:srgbClr val="A9CDE4"/>
      </a:accent3>
      <a:accent4>
        <a:srgbClr val="FF6D28"/>
      </a:accent4>
      <a:accent5>
        <a:srgbClr val="89CFDE"/>
      </a:accent5>
      <a:accent6>
        <a:srgbClr val="E55E58"/>
      </a:accent6>
      <a:hlink>
        <a:srgbClr val="036AFF"/>
      </a:hlink>
      <a:folHlink>
        <a:srgbClr val="A9CDE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5400" b="1" dirty="0" smtClean="0">
            <a:solidFill>
              <a:srgbClr val="036A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TM04033929[[fn=Ardoise]]</Template>
  <TotalTime>22661</TotalTime>
  <Words>2137</Words>
  <Application>Microsoft Office PowerPoint</Application>
  <PresentationFormat>Grand écran</PresentationFormat>
  <Paragraphs>200</Paragraphs>
  <Slides>21</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Arial</vt:lpstr>
      <vt:lpstr>Bradley Hand ITC</vt:lpstr>
      <vt:lpstr>Calibri</vt:lpstr>
      <vt:lpstr>Calibri Light</vt:lpstr>
      <vt:lpstr>Fave Script Bold Pro</vt:lpstr>
      <vt:lpstr>Webdings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Bernatchez Maya</dc:creator>
  <cp:lastModifiedBy>Morin Marie-Pascale</cp:lastModifiedBy>
  <cp:revision>79</cp:revision>
  <cp:lastPrinted>2024-11-20T21:01:22Z</cp:lastPrinted>
  <dcterms:created xsi:type="dcterms:W3CDTF">2023-05-25T16:02:55Z</dcterms:created>
  <dcterms:modified xsi:type="dcterms:W3CDTF">2024-11-20T21:39:18Z</dcterms:modified>
</cp:coreProperties>
</file>