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29" r:id="rId2"/>
    <p:sldId id="435" r:id="rId3"/>
    <p:sldId id="422" r:id="rId4"/>
    <p:sldId id="437" r:id="rId5"/>
    <p:sldId id="414" r:id="rId6"/>
    <p:sldId id="436" r:id="rId7"/>
    <p:sldId id="438" r:id="rId8"/>
    <p:sldId id="439" r:id="rId9"/>
    <p:sldId id="440" r:id="rId10"/>
    <p:sldId id="432" r:id="rId11"/>
    <p:sldId id="441" r:id="rId12"/>
    <p:sldId id="443" r:id="rId13"/>
    <p:sldId id="442" r:id="rId14"/>
    <p:sldId id="433" r:id="rId15"/>
    <p:sldId id="434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(section à supprimer)" id="{FD6A30E8-EEA5-459A-948B-AEE5245AB6AE}">
          <p14:sldIdLst>
            <p14:sldId id="429"/>
            <p14:sldId id="435"/>
            <p14:sldId id="422"/>
            <p14:sldId id="437"/>
            <p14:sldId id="414"/>
            <p14:sldId id="436"/>
            <p14:sldId id="438"/>
            <p14:sldId id="439"/>
            <p14:sldId id="440"/>
            <p14:sldId id="432"/>
            <p14:sldId id="441"/>
            <p14:sldId id="443"/>
            <p14:sldId id="442"/>
            <p14:sldId id="433"/>
            <p14:sldId id="43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CC99"/>
    <a:srgbClr val="036AFF"/>
    <a:srgbClr val="CC66FF"/>
    <a:srgbClr val="CC00FF"/>
    <a:srgbClr val="00337E"/>
    <a:srgbClr val="003E9A"/>
    <a:srgbClr val="004FC4"/>
    <a:srgbClr val="C06954"/>
    <a:srgbClr val="A9C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51" autoAdjust="0"/>
    <p:restoredTop sz="96076" autoAdjust="0"/>
  </p:normalViewPr>
  <p:slideViewPr>
    <p:cSldViewPr snapToGrid="0">
      <p:cViewPr>
        <p:scale>
          <a:sx n="80" d="100"/>
          <a:sy n="80" d="100"/>
        </p:scale>
        <p:origin x="1428" y="6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116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D43FA75-C9EC-5FCA-E05C-8BBA7514BB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C735F7F-35DC-2911-BDEE-A86DBC0F8D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E096A-D15F-4EE5-892A-C1A65C55468E}" type="datetimeFigureOut">
              <a:rPr lang="fr-CA" smtClean="0"/>
              <a:t>2024-10-30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22FBE0F-7B8B-0A4F-4081-D083AA1DC4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F47B8F-87DD-094A-A40F-D38341C8DE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E7C72-289F-42AC-B281-ECFE37E2F15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8429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ECAF3-3D02-47ED-8238-B8D033CBE7FB}" type="datetimeFigureOut">
              <a:rPr lang="fr-CA" smtClean="0"/>
              <a:t>2024-10-30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ADBAA-463F-4686-882C-0B539D9BEB3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2355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ADBAA-463F-4686-882C-0B539D9BEB3A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71151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ADBAA-463F-4686-882C-0B539D9BEB3A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8873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ADBAA-463F-4686-882C-0B539D9BEB3A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75068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ADBAA-463F-4686-882C-0B539D9BEB3A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4542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ADBAA-463F-4686-882C-0B539D9BEB3A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3655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8A34F8-0176-21F9-6D39-60FB949EA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85DAB10-B0C7-0CFB-A7C8-27053C465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6630A1-2753-864A-DF54-81BD3854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F43973-BF55-82C6-67E0-2CBA9C270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C8D81F-A5AE-CFC0-6A6D-62F71770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9351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1CACDA-5DC5-5B68-ED9B-86396DC4D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0C38AC9-AA46-7CFE-BAD3-9B04A576F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5CA720-45BD-AF3F-4E52-D3C528A7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B14EE3-C6D6-A23F-7021-33B55949D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3692E2-9628-5576-888C-7E123405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2238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E6453AA-755B-FEBC-AEC3-E8DB601D22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0014CA-971B-B827-AFBB-FE318D65E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19BDA1-E34E-6C98-B3EE-F3313173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CFB863-2DD3-AB82-7AAD-626D10FA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10F822-3C7C-D3B5-B13B-595CD2E3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57471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726E62-432D-E597-EE18-179040E60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AE6A93-8C90-5869-7FCF-82D053E1B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76C7EF-9BA1-E8AC-8A39-88642ADC3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56BA44-801E-2A82-4834-A55B01A97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66AA1B-FA34-8A03-B4A0-4C876A0B2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8061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28F717-0946-6760-5F1D-8386FCA8D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402DE6-ECB2-D387-BDC8-55743E826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84ECB3-F957-773B-0D91-1D4B6A534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E58A63-134D-0292-0CD6-EB0561E44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B84C1C-90D4-DBBB-E916-0B0DD937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78044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DCA66B-44A1-CBC4-6D34-02DE830A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63B34F-87D3-831C-D447-805CB58C0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DC8DCF-4C98-92D3-8ABE-03D85AADB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803BD6-998E-2BFE-3432-A13598DD6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D92723-D95B-0AFB-6ECD-C601677ED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A4031F-781A-D1CE-836C-F30894368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954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69FC62-4F0E-EAE5-6189-AF3F3D04B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D1E1E8-2071-1A4A-F3F2-74176FB77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61BE3C-79FF-51F1-3C4D-45471C477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A0A99EC-1E26-8D0D-16E4-319AF30C8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E69065A-9906-EE33-5292-A61100C17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506D97B-05F0-4AB4-D9B7-FD91AAA49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5B95BAF-F2DC-3B63-D42A-27745F63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55ED9EF-F3DD-F478-C26E-BBF484BD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829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41E675-0B4C-7AD5-740F-FFA170BE1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46E773D-7280-C3E4-D739-1E42341CE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54A069-962E-C4E5-E558-C3AE0422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D6B8C3E-58CA-55C8-D33F-4C7F794D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7615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ED26E2E-49DB-B0AA-566C-647071D1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D41FA23-931B-5582-7B47-3F585AFEE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8E9E1F-F793-7645-7095-BA2B2F5B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527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F8EE09-311A-798A-D8C9-56BAA09B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A09565-9AE9-8A4C-A791-962E93AEE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45999E-F63E-D664-2046-A206AEBB6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4C91AE-1114-B33E-33C8-78186F82B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775E94-B6FF-7301-C74A-6E12FEDFB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56CFC5-02AB-3568-D586-64D4E665D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8544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9858F-EB8F-7C30-C716-787FD2D0D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475A1B5-3F24-E50A-72B2-DA766BB399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686E11-3748-6215-A80A-BEE47594A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DF767C3-B3BB-2548-B787-2CF9A8111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C32E29-E6D1-6920-FF96-1027A72FA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E29263-9604-384B-DCD5-F61965876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3410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8B621B4-1F24-D7A6-02C9-F7CD83661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56D195-D269-1479-0D41-6490B9731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29758C-EBA6-F74C-3F18-4810416BF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18CC45-9389-A9D3-4DAF-A71EE4D40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A"/>
              <a:t>Université du Québec à Rimouski - On s'engage pour le monde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FC5283-55ED-B1EB-648E-D0193202D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0269D-0D1B-4A22-A39C-A6CE19939829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150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8.jpg"/><Relationship Id="rId3" Type="http://schemas.openxmlformats.org/officeDocument/2006/relationships/hyperlink" Target="https://tablodeco.fr/products/tableau-carte-du-monde-coloree-sur-fond-blanc" TargetMode="External"/><Relationship Id="rId7" Type="http://schemas.openxmlformats.org/officeDocument/2006/relationships/image" Target="../media/image3.sv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hyperlink" Target="https://svgsilh.com/fr/image/41140.html" TargetMode="External"/><Relationship Id="rId5" Type="http://schemas.openxmlformats.org/officeDocument/2006/relationships/hyperlink" Target="https://www.uqar.ca/" TargetMode="External"/><Relationship Id="rId10" Type="http://schemas.openxmlformats.org/officeDocument/2006/relationships/image" Target="../media/image6.sv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tel:418-833-8800" TargetMode="External"/><Relationship Id="rId13" Type="http://schemas.openxmlformats.org/officeDocument/2006/relationships/image" Target="../media/image38.jpeg"/><Relationship Id="rId3" Type="http://schemas.openxmlformats.org/officeDocument/2006/relationships/hyperlink" Target="https://tablodeco.fr/products/tableau-carte-du-monde-coloree-sur-fond-blanc" TargetMode="External"/><Relationship Id="rId7" Type="http://schemas.openxmlformats.org/officeDocument/2006/relationships/hyperlink" Target="https://outlook.office.com/bookwithme/user/467d4a2a39a840b1988ac7ab26d70430@uqar.ca?anonymous&amp;ep=plink" TargetMode="External"/><Relationship Id="rId12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11" Type="http://schemas.openxmlformats.org/officeDocument/2006/relationships/image" Target="../media/image36.jpeg"/><Relationship Id="rId5" Type="http://schemas.openxmlformats.org/officeDocument/2006/relationships/image" Target="../media/image2.png"/><Relationship Id="rId10" Type="http://schemas.openxmlformats.org/officeDocument/2006/relationships/image" Target="../media/image35.svg"/><Relationship Id="rId4" Type="http://schemas.openxmlformats.org/officeDocument/2006/relationships/image" Target="../media/image1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emploi.uqar.ca/" TargetMode="External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fr/image/41140.html" TargetMode="External"/><Relationship Id="rId11" Type="http://schemas.openxmlformats.org/officeDocument/2006/relationships/hyperlink" Target="https://emploi.uqar.ca/nous-joindre-quebec-rimouski/" TargetMode="External"/><Relationship Id="rId5" Type="http://schemas.openxmlformats.org/officeDocument/2006/relationships/image" Target="../media/image10.svg"/><Relationship Id="rId10" Type="http://schemas.openxmlformats.org/officeDocument/2006/relationships/hyperlink" Target="https://emploi.uqar.ca/evenements/evenement-carriere-au-coeur-du-virage-numerique/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tablodeco.fr/products/tableau-carte-du-monde-coloree-sur-fond-blanc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sv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hyperlink" Target="https://emploi.uqar.ca/3-etapes-pour-mettre-a-jour-son-cv-a-luniversite/" TargetMode="Externa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svg"/><Relationship Id="rId7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hyperlink" Target="https://www.quebecentete.com/pages/comparaison-des-systemes-scolaire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hyperlink" Target="https://www.quebecentete.com/pages/comparaison-des-systemes-scolair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1800">
                <a:solidFill>
                  <a:srgbClr val="036A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▷ Tableau Carte du Monde Colorée sur Fond Blanc (tablodeco.fr)</a:t>
            </a:r>
            <a:endParaRPr lang="fr-CA" sz="1800" dirty="0">
              <a:solidFill>
                <a:srgbClr val="036AFF"/>
              </a:solidFill>
            </a:endParaRPr>
          </a:p>
        </p:txBody>
      </p:sp>
      <p:pic>
        <p:nvPicPr>
          <p:cNvPr id="8" name="Image 7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EAA9A465-E614-4B57-B84A-1593C7106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36" y="403642"/>
            <a:ext cx="5455037" cy="205525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4E2AFA1-F55A-DBFA-F2A8-7012E9F75CC2}"/>
              </a:ext>
            </a:extLst>
          </p:cNvPr>
          <p:cNvSpPr txBox="1"/>
          <p:nvPr/>
        </p:nvSpPr>
        <p:spPr>
          <a:xfrm>
            <a:off x="5150236" y="2517034"/>
            <a:ext cx="6736963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A" sz="3100" b="1" dirty="0">
                <a:solidFill>
                  <a:schemeClr val="bg1"/>
                </a:solidFill>
              </a:rPr>
              <a:t>Marie-Pascale Morin</a:t>
            </a:r>
          </a:p>
          <a:p>
            <a:pPr algn="l"/>
            <a:r>
              <a:rPr lang="fr-CA" sz="2300" b="1" dirty="0">
                <a:solidFill>
                  <a:schemeClr val="bg1"/>
                </a:solidFill>
              </a:rPr>
              <a:t>Emploi · Stage · Orientation</a:t>
            </a:r>
          </a:p>
          <a:p>
            <a:pPr algn="l"/>
            <a:endParaRPr lang="fr-CA" sz="2300" b="1" dirty="0">
              <a:solidFill>
                <a:schemeClr val="bg1"/>
              </a:solidFill>
            </a:endParaRPr>
          </a:p>
          <a:p>
            <a:r>
              <a:rPr lang="fr-CA" sz="2400" b="1" dirty="0">
                <a:solidFill>
                  <a:srgbClr val="FFC000"/>
                </a:solidFill>
              </a:rPr>
              <a:t>Guichet étudiant | Consulter les ressources: </a:t>
            </a:r>
            <a:r>
              <a:rPr lang="fr-CA" sz="2400" b="1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uqar.ca</a:t>
            </a:r>
            <a:endParaRPr lang="fr-CA" sz="2400" b="1" dirty="0">
              <a:solidFill>
                <a:srgbClr val="FFC000"/>
              </a:solidFill>
            </a:endParaRPr>
          </a:p>
          <a:p>
            <a:r>
              <a:rPr lang="fr-CA" sz="1500" dirty="0">
                <a:solidFill>
                  <a:srgbClr val="FFC000"/>
                </a:solidFill>
              </a:rPr>
              <a:t>		              Menu &gt; Vie étudiante et ressources</a:t>
            </a:r>
          </a:p>
          <a:p>
            <a:endParaRPr lang="fr-CA" sz="2400" b="1" dirty="0">
              <a:solidFill>
                <a:srgbClr val="FFC000"/>
              </a:solidFill>
            </a:endParaRPr>
          </a:p>
          <a:p>
            <a:pPr algn="l"/>
            <a:r>
              <a:rPr lang="fr-CA" sz="2100" b="1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823F5DF-C42C-783D-50F0-555A0C9FB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646947" y="-1"/>
            <a:ext cx="6191775" cy="7928437"/>
          </a:xfrm>
          <a:prstGeom prst="rect">
            <a:avLst/>
          </a:prstGeom>
        </p:spPr>
      </p:pic>
      <p:pic>
        <p:nvPicPr>
          <p:cNvPr id="5" name="Espace réservé d’image 8" descr="Portrait d’un membre de l’équipe">
            <a:extLst>
              <a:ext uri="{FF2B5EF4-FFF2-40B4-BE49-F238E27FC236}">
                <a16:creationId xmlns:a16="http://schemas.microsoft.com/office/drawing/2014/main" id="{66C8B0EE-5571-8915-926D-2C2A5AC99B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9034" y="4958973"/>
            <a:ext cx="1714286" cy="1712485"/>
          </a:xfrm>
          <a:custGeom>
            <a:avLst/>
            <a:gdLst>
              <a:gd name="connsiteX0" fmla="*/ 753534 w 1507068"/>
              <a:gd name="connsiteY0" fmla="*/ 0 h 1507067"/>
              <a:gd name="connsiteX1" fmla="*/ 1507068 w 1507068"/>
              <a:gd name="connsiteY1" fmla="*/ 753534 h 1507067"/>
              <a:gd name="connsiteX2" fmla="*/ 830578 w 1507068"/>
              <a:gd name="connsiteY2" fmla="*/ 1503178 h 1507067"/>
              <a:gd name="connsiteX3" fmla="*/ 753554 w 1507068"/>
              <a:gd name="connsiteY3" fmla="*/ 1507067 h 1507067"/>
              <a:gd name="connsiteX4" fmla="*/ 753514 w 1507068"/>
              <a:gd name="connsiteY4" fmla="*/ 1507067 h 1507067"/>
              <a:gd name="connsiteX5" fmla="*/ 676490 w 1507068"/>
              <a:gd name="connsiteY5" fmla="*/ 1503178 h 1507067"/>
              <a:gd name="connsiteX6" fmla="*/ 0 w 1507068"/>
              <a:gd name="connsiteY6" fmla="*/ 753534 h 1507067"/>
              <a:gd name="connsiteX7" fmla="*/ 753534 w 1507068"/>
              <a:gd name="connsiteY7" fmla="*/ 0 h 150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7068" h="1507067">
                <a:moveTo>
                  <a:pt x="753534" y="0"/>
                </a:moveTo>
                <a:cubicBezTo>
                  <a:pt x="1169699" y="0"/>
                  <a:pt x="1507068" y="337369"/>
                  <a:pt x="1507068" y="753534"/>
                </a:cubicBezTo>
                <a:cubicBezTo>
                  <a:pt x="1507068" y="1143689"/>
                  <a:pt x="1210552" y="1464589"/>
                  <a:pt x="830578" y="1503178"/>
                </a:cubicBezTo>
                <a:lnTo>
                  <a:pt x="753554" y="1507067"/>
                </a:lnTo>
                <a:lnTo>
                  <a:pt x="753514" y="1507067"/>
                </a:lnTo>
                <a:lnTo>
                  <a:pt x="676490" y="1503178"/>
                </a:lnTo>
                <a:cubicBezTo>
                  <a:pt x="296516" y="1464589"/>
                  <a:pt x="0" y="1143689"/>
                  <a:pt x="0" y="753534"/>
                </a:cubicBezTo>
                <a:cubicBezTo>
                  <a:pt x="0" y="337369"/>
                  <a:pt x="337369" y="0"/>
                  <a:pt x="753534" y="0"/>
                </a:cubicBezTo>
                <a:close/>
              </a:path>
            </a:pathLst>
          </a:cu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A54E890-0723-AEFA-F158-4E98F151895B}"/>
              </a:ext>
            </a:extLst>
          </p:cNvPr>
          <p:cNvSpPr txBox="1"/>
          <p:nvPr/>
        </p:nvSpPr>
        <p:spPr>
          <a:xfrm>
            <a:off x="0" y="6646258"/>
            <a:ext cx="64819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A" sz="800" dirty="0">
                <a:solidFill>
                  <a:schemeClr val="bg1"/>
                </a:solidFill>
              </a:rPr>
              <a:t>Images: uqar.ca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3FD07E8A-4B19-CEE7-9A98-3B2F95F205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20278653" flipH="1">
            <a:off x="11540622" y="4110677"/>
            <a:ext cx="441913" cy="569318"/>
          </a:xfrm>
          <a:prstGeom prst="rect">
            <a:avLst/>
          </a:prstGeom>
        </p:spPr>
      </p:pic>
      <p:pic>
        <p:nvPicPr>
          <p:cNvPr id="3" name="Espace réservé d’image 8" descr="Portrait d’un membre de l’équipe">
            <a:extLst>
              <a:ext uri="{FF2B5EF4-FFF2-40B4-BE49-F238E27FC236}">
                <a16:creationId xmlns:a16="http://schemas.microsoft.com/office/drawing/2014/main" id="{9B3C505F-2A1F-511E-0414-E7357DE5555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71866">
            <a:off x="1491697" y="1610703"/>
            <a:ext cx="1903890" cy="1901888"/>
          </a:xfrm>
          <a:custGeom>
            <a:avLst/>
            <a:gdLst>
              <a:gd name="connsiteX0" fmla="*/ 753534 w 1507068"/>
              <a:gd name="connsiteY0" fmla="*/ 0 h 1507067"/>
              <a:gd name="connsiteX1" fmla="*/ 1507068 w 1507068"/>
              <a:gd name="connsiteY1" fmla="*/ 753534 h 1507067"/>
              <a:gd name="connsiteX2" fmla="*/ 830578 w 1507068"/>
              <a:gd name="connsiteY2" fmla="*/ 1503178 h 1507067"/>
              <a:gd name="connsiteX3" fmla="*/ 753554 w 1507068"/>
              <a:gd name="connsiteY3" fmla="*/ 1507067 h 1507067"/>
              <a:gd name="connsiteX4" fmla="*/ 753514 w 1507068"/>
              <a:gd name="connsiteY4" fmla="*/ 1507067 h 1507067"/>
              <a:gd name="connsiteX5" fmla="*/ 676490 w 1507068"/>
              <a:gd name="connsiteY5" fmla="*/ 1503178 h 1507067"/>
              <a:gd name="connsiteX6" fmla="*/ 0 w 1507068"/>
              <a:gd name="connsiteY6" fmla="*/ 753534 h 1507067"/>
              <a:gd name="connsiteX7" fmla="*/ 753534 w 1507068"/>
              <a:gd name="connsiteY7" fmla="*/ 0 h 150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7068" h="1507067">
                <a:moveTo>
                  <a:pt x="753534" y="0"/>
                </a:moveTo>
                <a:cubicBezTo>
                  <a:pt x="1169699" y="0"/>
                  <a:pt x="1507068" y="337369"/>
                  <a:pt x="1507068" y="753534"/>
                </a:cubicBezTo>
                <a:cubicBezTo>
                  <a:pt x="1507068" y="1143689"/>
                  <a:pt x="1210552" y="1464589"/>
                  <a:pt x="830578" y="1503178"/>
                </a:cubicBezTo>
                <a:lnTo>
                  <a:pt x="753554" y="1507067"/>
                </a:lnTo>
                <a:lnTo>
                  <a:pt x="753514" y="1507067"/>
                </a:lnTo>
                <a:lnTo>
                  <a:pt x="676490" y="1503178"/>
                </a:lnTo>
                <a:cubicBezTo>
                  <a:pt x="296516" y="1464589"/>
                  <a:pt x="0" y="1143689"/>
                  <a:pt x="0" y="753534"/>
                </a:cubicBezTo>
                <a:cubicBezTo>
                  <a:pt x="0" y="337369"/>
                  <a:pt x="337369" y="0"/>
                  <a:pt x="753534" y="0"/>
                </a:cubicBezTo>
                <a:close/>
              </a:path>
            </a:pathLst>
          </a:custGeom>
        </p:spPr>
      </p:pic>
      <p:pic>
        <p:nvPicPr>
          <p:cNvPr id="13" name="Image 12" descr="Une image contenant personne, habits, Visage humain, sourire&#10;&#10;Description générée automatiquement">
            <a:extLst>
              <a:ext uri="{FF2B5EF4-FFF2-40B4-BE49-F238E27FC236}">
                <a16:creationId xmlns:a16="http://schemas.microsoft.com/office/drawing/2014/main" id="{E78FDE7B-ADB6-8740-78CB-C93CCF5A4B5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4" t="14450" r="36815" b="49594"/>
          <a:stretch/>
        </p:blipFill>
        <p:spPr>
          <a:xfrm rot="21285535">
            <a:off x="118848" y="3228975"/>
            <a:ext cx="1804940" cy="1857993"/>
          </a:xfrm>
          <a:prstGeom prst="flowChartConnector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C9EBF99-99B0-D5BD-F953-00F5142E4B06}"/>
              </a:ext>
            </a:extLst>
          </p:cNvPr>
          <p:cNvSpPr txBox="1"/>
          <p:nvPr/>
        </p:nvSpPr>
        <p:spPr>
          <a:xfrm>
            <a:off x="5279600" y="5119209"/>
            <a:ext cx="64819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A" sz="2100" b="1" i="1" dirty="0">
                <a:solidFill>
                  <a:schemeClr val="bg1"/>
                </a:solidFill>
              </a:rPr>
              <a:t>Sensibilisation au marché du travail québécois</a:t>
            </a:r>
          </a:p>
          <a:p>
            <a:pPr algn="l"/>
            <a:r>
              <a:rPr lang="fr-CA" sz="2100" b="1" i="1" dirty="0">
                <a:solidFill>
                  <a:schemeClr val="bg1"/>
                </a:solidFill>
              </a:rPr>
              <a:t>- Le CV québécois</a:t>
            </a:r>
          </a:p>
          <a:p>
            <a:pPr algn="l"/>
            <a:r>
              <a:rPr lang="fr-CA" sz="2100" b="1" i="1" dirty="0">
                <a:solidFill>
                  <a:schemeClr val="bg1"/>
                </a:solidFill>
              </a:rPr>
              <a:t>- Se préparer aux entrevues d’embauche</a:t>
            </a:r>
          </a:p>
          <a:p>
            <a:pPr algn="l"/>
            <a:r>
              <a:rPr lang="fr-CA" sz="2100" i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18AB84B-C7BD-6A32-C027-1FACEAFDF1DE}"/>
              </a:ext>
            </a:extLst>
          </p:cNvPr>
          <p:cNvSpPr txBox="1"/>
          <p:nvPr/>
        </p:nvSpPr>
        <p:spPr>
          <a:xfrm>
            <a:off x="7546843" y="6552074"/>
            <a:ext cx="6481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A" sz="1400" dirty="0">
                <a:solidFill>
                  <a:schemeClr val="bg1"/>
                </a:solidFill>
              </a:rPr>
              <a:t>@ UQAR – Marie-Pascale Morin, Emploi · Stage · Orientation</a:t>
            </a:r>
          </a:p>
        </p:txBody>
      </p:sp>
    </p:spTree>
    <p:extLst>
      <p:ext uri="{BB962C8B-B14F-4D97-AF65-F5344CB8AC3E}">
        <p14:creationId xmlns:p14="http://schemas.microsoft.com/office/powerpoint/2010/main" val="347380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-48335"/>
            <a:ext cx="12192000" cy="6954668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2263250-B629-0611-5D1A-56D7950B0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777217" y="-553869"/>
            <a:ext cx="5431303" cy="695466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4E2AFA1-F55A-DBFA-F2A8-7012E9F75CC2}"/>
              </a:ext>
            </a:extLst>
          </p:cNvPr>
          <p:cNvSpPr txBox="1"/>
          <p:nvPr/>
        </p:nvSpPr>
        <p:spPr>
          <a:xfrm>
            <a:off x="7037438" y="255112"/>
            <a:ext cx="7491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ü"/>
            </a:pPr>
            <a:endParaRPr lang="fr-CA" sz="2200" b="1" dirty="0">
              <a:solidFill>
                <a:schemeClr val="bg1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CA" sz="2200" b="1" dirty="0">
                <a:solidFill>
                  <a:schemeClr val="bg1"/>
                </a:solidFill>
              </a:rPr>
              <a:t>Autres exemples d’expériences</a:t>
            </a:r>
            <a:endParaRPr lang="fr-CA" sz="4000" b="1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75806B8-F4D2-0683-2BEC-F2C1E4363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38165">
            <a:off x="161200" y="-429314"/>
            <a:ext cx="8138683" cy="8195757"/>
          </a:xfrm>
          <a:prstGeom prst="rect">
            <a:avLst/>
          </a:prstGeom>
        </p:spPr>
      </p:pic>
      <p:pic>
        <p:nvPicPr>
          <p:cNvPr id="2" name="Graphique 1" descr="Loupe avec un remplissage uni">
            <a:extLst>
              <a:ext uri="{FF2B5EF4-FFF2-40B4-BE49-F238E27FC236}">
                <a16:creationId xmlns:a16="http://schemas.microsoft.com/office/drawing/2014/main" id="{384C31F0-2647-23F1-6153-0F22CCEFD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4798" y="-184919"/>
            <a:ext cx="7991486" cy="799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84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-48336"/>
            <a:ext cx="12192000" cy="7173035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2263250-B629-0611-5D1A-56D7950B0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715652" y="-96668"/>
            <a:ext cx="3508223" cy="449220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4E2AFA1-F55A-DBFA-F2A8-7012E9F75CC2}"/>
              </a:ext>
            </a:extLst>
          </p:cNvPr>
          <p:cNvSpPr txBox="1"/>
          <p:nvPr/>
        </p:nvSpPr>
        <p:spPr>
          <a:xfrm>
            <a:off x="-165318" y="628245"/>
            <a:ext cx="7491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ü"/>
            </a:pPr>
            <a:endParaRPr lang="fr-CA" sz="2200" b="1" dirty="0">
              <a:solidFill>
                <a:schemeClr val="bg1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CA" sz="2200" b="1" dirty="0">
                <a:solidFill>
                  <a:schemeClr val="bg1"/>
                </a:solidFill>
              </a:rPr>
              <a:t>Les autres formations</a:t>
            </a:r>
            <a:endParaRPr lang="fr-CA" sz="4000" b="1" dirty="0">
              <a:solidFill>
                <a:schemeClr val="bg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5AC7447-786F-9E1B-BE09-D69B1DBF8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7150">
            <a:off x="3752980" y="1008743"/>
            <a:ext cx="8286621" cy="6320126"/>
          </a:xfrm>
          <a:prstGeom prst="rect">
            <a:avLst/>
          </a:prstGeom>
        </p:spPr>
      </p:pic>
      <p:pic>
        <p:nvPicPr>
          <p:cNvPr id="13" name="Graphique 12" descr="Loupe avec un remplissage uni">
            <a:extLst>
              <a:ext uri="{FF2B5EF4-FFF2-40B4-BE49-F238E27FC236}">
                <a16:creationId xmlns:a16="http://schemas.microsoft.com/office/drawing/2014/main" id="{A18360E1-4E6F-6E12-81EA-0AA4E5439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58434" y="2906529"/>
            <a:ext cx="2263137" cy="226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71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-48336"/>
            <a:ext cx="12192000" cy="7173035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2263250-B629-0611-5D1A-56D7950B0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715652" y="-96668"/>
            <a:ext cx="3508223" cy="449220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4E2AFA1-F55A-DBFA-F2A8-7012E9F75CC2}"/>
              </a:ext>
            </a:extLst>
          </p:cNvPr>
          <p:cNvSpPr txBox="1"/>
          <p:nvPr/>
        </p:nvSpPr>
        <p:spPr>
          <a:xfrm>
            <a:off x="0" y="692510"/>
            <a:ext cx="7491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ü"/>
            </a:pPr>
            <a:endParaRPr lang="fr-CA" sz="2200" b="1" dirty="0">
              <a:solidFill>
                <a:schemeClr val="bg1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CA" sz="2200" b="1" dirty="0">
                <a:solidFill>
                  <a:schemeClr val="bg1"/>
                </a:solidFill>
              </a:rPr>
              <a:t>L’informatique</a:t>
            </a:r>
            <a:endParaRPr lang="fr-CA" sz="4000" b="1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2452A0-9FA5-07BE-D8D4-1A5A3BE23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29">
            <a:off x="7432370" y="-2460055"/>
            <a:ext cx="9302692" cy="97002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472BE72-F424-005A-0078-93BDAFF20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30" y="1733493"/>
            <a:ext cx="6595968" cy="6858000"/>
          </a:xfrm>
          <a:prstGeom prst="rect">
            <a:avLst/>
          </a:prstGeom>
        </p:spPr>
      </p:pic>
      <p:pic>
        <p:nvPicPr>
          <p:cNvPr id="13" name="Graphique 12" descr="Loupe avec un remplissage uni">
            <a:extLst>
              <a:ext uri="{FF2B5EF4-FFF2-40B4-BE49-F238E27FC236}">
                <a16:creationId xmlns:a16="http://schemas.microsoft.com/office/drawing/2014/main" id="{A18360E1-4E6F-6E12-81EA-0AA4E54393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21825" y="3538181"/>
            <a:ext cx="2263137" cy="2263137"/>
          </a:xfrm>
          <a:prstGeom prst="rect">
            <a:avLst/>
          </a:prstGeom>
        </p:spPr>
      </p:pic>
      <p:pic>
        <p:nvPicPr>
          <p:cNvPr id="2" name="Graphique 1" descr="Loupe avec un remplissage uni">
            <a:extLst>
              <a:ext uri="{FF2B5EF4-FFF2-40B4-BE49-F238E27FC236}">
                <a16:creationId xmlns:a16="http://schemas.microsoft.com/office/drawing/2014/main" id="{D1E7F783-CC25-2B07-051D-90642169C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2473" y="1629042"/>
            <a:ext cx="3401104" cy="340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57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2263250-B629-0611-5D1A-56D7950B0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60811" y="-221133"/>
            <a:ext cx="3395145" cy="434741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4E2AFA1-F55A-DBFA-F2A8-7012E9F75CC2}"/>
              </a:ext>
            </a:extLst>
          </p:cNvPr>
          <p:cNvSpPr txBox="1"/>
          <p:nvPr/>
        </p:nvSpPr>
        <p:spPr>
          <a:xfrm>
            <a:off x="-563239" y="3780234"/>
            <a:ext cx="573187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ü"/>
            </a:pPr>
            <a:endParaRPr lang="fr-CA" sz="2200" b="1" dirty="0">
              <a:solidFill>
                <a:schemeClr val="bg1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CA" sz="2200" b="1" dirty="0">
                <a:solidFill>
                  <a:schemeClr val="bg1"/>
                </a:solidFill>
              </a:rPr>
              <a:t>Accrochez-vous le lecteur</a:t>
            </a:r>
            <a:br>
              <a:rPr lang="fr-CA" sz="2200" b="1" dirty="0">
                <a:solidFill>
                  <a:schemeClr val="bg1"/>
                </a:solidFill>
              </a:rPr>
            </a:br>
            <a:r>
              <a:rPr lang="fr-CA" sz="2200" b="1" dirty="0">
                <a:solidFill>
                  <a:schemeClr val="bg1"/>
                </a:solidFill>
              </a:rPr>
              <a:t>avec des mots clés pertinents?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fr-CA" sz="2200" b="1" dirty="0">
              <a:solidFill>
                <a:schemeClr val="bg1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CA" sz="2200" b="1" dirty="0">
                <a:solidFill>
                  <a:schemeClr val="bg1"/>
                </a:solidFill>
              </a:rPr>
              <a:t>Établissez-vous une communication efficace où vous indiquez ce que vous pouvez offrir en lien avec le poste?</a:t>
            </a:r>
          </a:p>
          <a:p>
            <a:pPr algn="ctr"/>
            <a:endParaRPr lang="fr-CA" sz="4000" b="1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012239-99D4-A017-3E2A-B27AC83E2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4467">
            <a:off x="5167908" y="394855"/>
            <a:ext cx="7060288" cy="7292407"/>
          </a:xfrm>
          <a:prstGeom prst="rect">
            <a:avLst/>
          </a:prstGeom>
        </p:spPr>
      </p:pic>
      <p:pic>
        <p:nvPicPr>
          <p:cNvPr id="21" name="Graphique 20" descr="Loupe avec un remplissage uni">
            <a:extLst>
              <a:ext uri="{FF2B5EF4-FFF2-40B4-BE49-F238E27FC236}">
                <a16:creationId xmlns:a16="http://schemas.microsoft.com/office/drawing/2014/main" id="{CD2491C3-0ACE-52A9-1183-AB578D4BE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360403" flipH="1">
            <a:off x="5154173" y="1491235"/>
            <a:ext cx="3998961" cy="387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45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0"/>
            <a:ext cx="12192000" cy="6906333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2263250-B629-0611-5D1A-56D7950B0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715652" y="-96669"/>
            <a:ext cx="5431303" cy="695466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E28CDE1-EECE-3A43-3574-6669400C8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6919" y="169787"/>
            <a:ext cx="5162668" cy="668821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2B61FFE-C31C-04F2-51D3-E9B0A04FAD54}"/>
              </a:ext>
            </a:extLst>
          </p:cNvPr>
          <p:cNvSpPr txBox="1"/>
          <p:nvPr/>
        </p:nvSpPr>
        <p:spPr>
          <a:xfrm>
            <a:off x="3045081" y="1106567"/>
            <a:ext cx="88201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CA" sz="2200" b="1" dirty="0">
                <a:solidFill>
                  <a:schemeClr val="bg1"/>
                </a:solidFill>
              </a:rPr>
              <a:t>Les autres thématiques</a:t>
            </a:r>
            <a:br>
              <a:rPr lang="fr-CA" sz="2200" b="1" dirty="0">
                <a:solidFill>
                  <a:schemeClr val="bg1"/>
                </a:solidFill>
              </a:rPr>
            </a:br>
            <a:endParaRPr lang="fr-CA" sz="2200" b="1" dirty="0">
              <a:solidFill>
                <a:schemeClr val="bg1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1"/>
                </a:solidFill>
              </a:rPr>
              <a:t>Langues</a:t>
            </a:r>
            <a:endParaRPr lang="fr-CA" dirty="0">
              <a:solidFill>
                <a:schemeClr val="bg1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fr-CA" sz="2200" b="1" dirty="0">
              <a:solidFill>
                <a:schemeClr val="bg1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1"/>
                </a:solidFill>
              </a:rPr>
              <a:t>Loisirs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fr-CA" sz="2200" b="1" dirty="0">
              <a:solidFill>
                <a:schemeClr val="bg1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1"/>
                </a:solidFill>
              </a:rPr>
              <a:t>Bourses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fr-CA" sz="2200" b="1" dirty="0">
              <a:solidFill>
                <a:schemeClr val="bg1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1"/>
                </a:solidFill>
              </a:rPr>
              <a:t>Informatique</a:t>
            </a:r>
            <a:br>
              <a:rPr lang="fr-CA" sz="2200" b="1" dirty="0">
                <a:solidFill>
                  <a:schemeClr val="bg1"/>
                </a:solidFill>
              </a:rPr>
            </a:br>
            <a:endParaRPr lang="fr-CA" sz="2200" b="1" dirty="0">
              <a:solidFill>
                <a:schemeClr val="bg1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1"/>
                </a:solidFill>
              </a:rPr>
              <a:t>Réalisations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fr-CA" sz="2200" b="1" dirty="0">
              <a:solidFill>
                <a:schemeClr val="bg1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1"/>
                </a:solidFill>
              </a:rPr>
              <a:t>Publications</a:t>
            </a:r>
          </a:p>
          <a:p>
            <a:pPr lvl="3"/>
            <a:endParaRPr lang="fr-CA" sz="2200" b="1" dirty="0">
              <a:solidFill>
                <a:schemeClr val="bg1"/>
              </a:solidFill>
            </a:endParaRPr>
          </a:p>
        </p:txBody>
      </p:sp>
      <p:pic>
        <p:nvPicPr>
          <p:cNvPr id="6" name="Graphique 5" descr="Loupe avec un remplissage uni">
            <a:extLst>
              <a:ext uri="{FF2B5EF4-FFF2-40B4-BE49-F238E27FC236}">
                <a16:creationId xmlns:a16="http://schemas.microsoft.com/office/drawing/2014/main" id="{10E97453-6753-13F5-9BF7-16A4E57E2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5479" y="919341"/>
            <a:ext cx="6741042" cy="67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53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1800" dirty="0">
                <a:solidFill>
                  <a:srgbClr val="036A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▷ Tableau Carte du Monde Colorée sur Fond Blanc (tablodeco.fr)</a:t>
            </a:r>
            <a:endParaRPr lang="fr-CA" sz="1800" dirty="0">
              <a:solidFill>
                <a:srgbClr val="036AFF"/>
              </a:solidFill>
            </a:endParaRPr>
          </a:p>
        </p:txBody>
      </p:sp>
      <p:pic>
        <p:nvPicPr>
          <p:cNvPr id="8" name="Image 7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EAA9A465-E614-4B57-B84A-1593C7106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69" y="512617"/>
            <a:ext cx="3732181" cy="140614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4E2AFA1-F55A-DBFA-F2A8-7012E9F75CC2}"/>
              </a:ext>
            </a:extLst>
          </p:cNvPr>
          <p:cNvSpPr txBox="1"/>
          <p:nvPr/>
        </p:nvSpPr>
        <p:spPr>
          <a:xfrm>
            <a:off x="3682457" y="2259962"/>
            <a:ext cx="5458504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A" sz="3100" b="1" dirty="0">
                <a:solidFill>
                  <a:schemeClr val="bg1"/>
                </a:solidFill>
              </a:rPr>
              <a:t>Marie-Pascale Morin</a:t>
            </a:r>
          </a:p>
          <a:p>
            <a:pPr algn="l"/>
            <a:r>
              <a:rPr lang="fr-CA" sz="2300" b="1" dirty="0">
                <a:solidFill>
                  <a:schemeClr val="bg1"/>
                </a:solidFill>
              </a:rPr>
              <a:t>Emploi · Stage · Orientation</a:t>
            </a:r>
          </a:p>
          <a:p>
            <a:pPr algn="l"/>
            <a:endParaRPr lang="fr-CA" sz="2300" b="1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fr-CA" sz="2100" b="1" i="1" dirty="0">
              <a:solidFill>
                <a:schemeClr val="bg1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fr-CA" sz="2100" b="1" i="1" dirty="0">
              <a:solidFill>
                <a:schemeClr val="bg1"/>
              </a:solidFill>
            </a:endParaRP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823F5DF-C42C-783D-50F0-555A0C9FB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221204" y="-2"/>
            <a:ext cx="6191775" cy="792843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A54E890-0723-AEFA-F158-4E98F151895B}"/>
              </a:ext>
            </a:extLst>
          </p:cNvPr>
          <p:cNvSpPr txBox="1"/>
          <p:nvPr/>
        </p:nvSpPr>
        <p:spPr>
          <a:xfrm>
            <a:off x="0" y="6646258"/>
            <a:ext cx="64819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A" sz="800" dirty="0">
                <a:solidFill>
                  <a:schemeClr val="bg1"/>
                </a:solidFill>
              </a:rPr>
              <a:t>Images: uqar.ca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931723F-7B71-BD2E-438F-99005EE81CAA}"/>
              </a:ext>
            </a:extLst>
          </p:cNvPr>
          <p:cNvSpPr txBox="1"/>
          <p:nvPr/>
        </p:nvSpPr>
        <p:spPr>
          <a:xfrm>
            <a:off x="3682457" y="3624445"/>
            <a:ext cx="873842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b="1" dirty="0">
                <a:solidFill>
                  <a:schemeClr val="bg1"/>
                </a:solidFill>
                <a:latin typeface="HK Grotesk"/>
              </a:rPr>
              <a:t>Révision de CV :</a:t>
            </a:r>
            <a:br>
              <a:rPr lang="fr-CA" sz="2400" b="1" dirty="0">
                <a:solidFill>
                  <a:schemeClr val="bg1"/>
                </a:solidFill>
                <a:latin typeface="HK Grotesk"/>
              </a:rPr>
            </a:br>
            <a:br>
              <a:rPr lang="fr-CA" sz="2000" b="1" dirty="0">
                <a:solidFill>
                  <a:srgbClr val="FFC000"/>
                </a:solidFill>
                <a:latin typeface="HK Grotesk"/>
              </a:rPr>
            </a:br>
            <a:endParaRPr lang="fr-CA" sz="2000" b="1" dirty="0">
              <a:solidFill>
                <a:srgbClr val="FFC000"/>
              </a:solidFill>
              <a:latin typeface="HK Grotesk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CA" sz="2000" b="1" dirty="0">
                <a:solidFill>
                  <a:schemeClr val="bg1"/>
                </a:solidFill>
                <a:latin typeface="HK Grotesk"/>
              </a:rPr>
              <a:t>Par rendez-vous</a:t>
            </a:r>
          </a:p>
          <a:p>
            <a:pPr lvl="1"/>
            <a:r>
              <a:rPr lang="fr-CA" sz="2000" b="0" i="0" dirty="0">
                <a:solidFill>
                  <a:srgbClr val="FFC000"/>
                </a:solidFill>
                <a:effectLst/>
                <a:latin typeface="HK Grotesk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Réserver en ligne</a:t>
            </a:r>
            <a:br>
              <a:rPr lang="fr-CA" sz="2000" b="0" i="0" dirty="0">
                <a:solidFill>
                  <a:schemeClr val="bg1"/>
                </a:solidFill>
                <a:effectLst/>
                <a:latin typeface="HK Grotesk"/>
              </a:rPr>
            </a:br>
            <a:r>
              <a:rPr lang="fr-CA" sz="2000" b="0" i="0" dirty="0">
                <a:solidFill>
                  <a:schemeClr val="bg1"/>
                </a:solidFill>
                <a:effectLst/>
                <a:latin typeface="HK Grotesk"/>
              </a:rPr>
              <a:t>(cliquez sur le fuseau horaire 🌐 </a:t>
            </a:r>
            <a:r>
              <a:rPr lang="fr-CA" sz="2000" b="0" i="1" dirty="0" err="1">
                <a:solidFill>
                  <a:schemeClr val="bg1"/>
                </a:solidFill>
                <a:effectLst/>
                <a:latin typeface="HK Grotesk"/>
              </a:rPr>
              <a:t>H.Est</a:t>
            </a:r>
            <a:r>
              <a:rPr lang="fr-CA" sz="2000" b="0" i="1" dirty="0">
                <a:solidFill>
                  <a:schemeClr val="bg1"/>
                </a:solidFill>
                <a:effectLst/>
                <a:latin typeface="HK Grotesk"/>
              </a:rPr>
              <a:t> É.-U.-Canada</a:t>
            </a:r>
            <a:r>
              <a:rPr lang="fr-CA" sz="2000" b="0" i="0" dirty="0">
                <a:solidFill>
                  <a:schemeClr val="bg1"/>
                </a:solidFill>
                <a:effectLst/>
                <a:latin typeface="HK Grotesk"/>
              </a:rPr>
              <a:t> lors de la réservation)</a:t>
            </a:r>
          </a:p>
          <a:p>
            <a:pPr lvl="1"/>
            <a:br>
              <a:rPr lang="fr-CA" sz="2000" dirty="0">
                <a:solidFill>
                  <a:schemeClr val="bg1"/>
                </a:solidFill>
                <a:latin typeface="HK Grotesk"/>
              </a:rPr>
            </a:br>
            <a:r>
              <a:rPr lang="fr-CA" sz="2000" b="0" i="0" dirty="0">
                <a:solidFill>
                  <a:schemeClr val="bg1"/>
                </a:solidFill>
                <a:effectLst/>
                <a:latin typeface="HK Grotesk"/>
              </a:rPr>
              <a:t>Guichet étudiant : local 1011  | </a:t>
            </a:r>
            <a:r>
              <a:rPr lang="fr-CA" sz="2000" b="0" i="0" dirty="0">
                <a:solidFill>
                  <a:schemeClr val="bg1"/>
                </a:solidFill>
                <a:effectLst/>
                <a:latin typeface="HK Grotesk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418 833-8800</a:t>
            </a:r>
            <a:r>
              <a:rPr lang="fr-CA" sz="2000" b="0" i="0" dirty="0">
                <a:solidFill>
                  <a:schemeClr val="bg1"/>
                </a:solidFill>
                <a:effectLst/>
                <a:latin typeface="HK Grotesk"/>
              </a:rPr>
              <a:t>, poste 3222</a:t>
            </a:r>
            <a:endParaRPr lang="fr-CA" sz="2000" dirty="0">
              <a:solidFill>
                <a:schemeClr val="bg1"/>
              </a:solidFill>
            </a:endParaRPr>
          </a:p>
        </p:txBody>
      </p:sp>
      <p:pic>
        <p:nvPicPr>
          <p:cNvPr id="41" name="Graphique 40" descr="Loupe avec un remplissage uni">
            <a:extLst>
              <a:ext uri="{FF2B5EF4-FFF2-40B4-BE49-F238E27FC236}">
                <a16:creationId xmlns:a16="http://schemas.microsoft.com/office/drawing/2014/main" id="{02889990-5D7C-2507-C214-4F5D337581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87655" y="2512541"/>
            <a:ext cx="2223806" cy="2223806"/>
          </a:xfrm>
          <a:prstGeom prst="rect">
            <a:avLst/>
          </a:prstGeom>
        </p:spPr>
      </p:pic>
      <p:pic>
        <p:nvPicPr>
          <p:cNvPr id="42" name="Image 41" descr="Personnes au travail">
            <a:extLst>
              <a:ext uri="{FF2B5EF4-FFF2-40B4-BE49-F238E27FC236}">
                <a16:creationId xmlns:a16="http://schemas.microsoft.com/office/drawing/2014/main" id="{2D794DAE-800E-D7C7-5519-88ED594972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9" r="4963"/>
          <a:stretch/>
        </p:blipFill>
        <p:spPr>
          <a:xfrm rot="20831580">
            <a:off x="1068250" y="2748919"/>
            <a:ext cx="2379066" cy="2194943"/>
          </a:xfrm>
          <a:prstGeom prst="flowChartConnector">
            <a:avLst/>
          </a:prstGeom>
        </p:spPr>
      </p:pic>
      <p:pic>
        <p:nvPicPr>
          <p:cNvPr id="44" name="Image 43" descr="Mère stressée qui travaille à la maison">
            <a:extLst>
              <a:ext uri="{FF2B5EF4-FFF2-40B4-BE49-F238E27FC236}">
                <a16:creationId xmlns:a16="http://schemas.microsoft.com/office/drawing/2014/main" id="{970CB0DD-81C5-AE2B-99CA-0C65950C51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r="16159"/>
          <a:stretch/>
        </p:blipFill>
        <p:spPr>
          <a:xfrm>
            <a:off x="226778" y="1225773"/>
            <a:ext cx="1817898" cy="1803000"/>
          </a:xfrm>
          <a:prstGeom prst="flowChartConnector">
            <a:avLst/>
          </a:prstGeom>
        </p:spPr>
      </p:pic>
      <p:pic>
        <p:nvPicPr>
          <p:cNvPr id="45" name="Espace réservé d’image 8" descr="Portrait d’un membre de l’équipe">
            <a:extLst>
              <a:ext uri="{FF2B5EF4-FFF2-40B4-BE49-F238E27FC236}">
                <a16:creationId xmlns:a16="http://schemas.microsoft.com/office/drawing/2014/main" id="{EAA43165-7532-AF9D-2841-EDB30CAA26B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87" y="4666117"/>
            <a:ext cx="1496961" cy="1497591"/>
          </a:xfrm>
          <a:custGeom>
            <a:avLst/>
            <a:gdLst>
              <a:gd name="connsiteX0" fmla="*/ 753534 w 1507068"/>
              <a:gd name="connsiteY0" fmla="*/ 0 h 1507067"/>
              <a:gd name="connsiteX1" fmla="*/ 1507068 w 1507068"/>
              <a:gd name="connsiteY1" fmla="*/ 753534 h 1507067"/>
              <a:gd name="connsiteX2" fmla="*/ 830578 w 1507068"/>
              <a:gd name="connsiteY2" fmla="*/ 1503178 h 1507067"/>
              <a:gd name="connsiteX3" fmla="*/ 753554 w 1507068"/>
              <a:gd name="connsiteY3" fmla="*/ 1507067 h 1507067"/>
              <a:gd name="connsiteX4" fmla="*/ 753514 w 1507068"/>
              <a:gd name="connsiteY4" fmla="*/ 1507067 h 1507067"/>
              <a:gd name="connsiteX5" fmla="*/ 676490 w 1507068"/>
              <a:gd name="connsiteY5" fmla="*/ 1503178 h 1507067"/>
              <a:gd name="connsiteX6" fmla="*/ 0 w 1507068"/>
              <a:gd name="connsiteY6" fmla="*/ 753534 h 1507067"/>
              <a:gd name="connsiteX7" fmla="*/ 753534 w 1507068"/>
              <a:gd name="connsiteY7" fmla="*/ 0 h 150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7068" h="1507067">
                <a:moveTo>
                  <a:pt x="753534" y="0"/>
                </a:moveTo>
                <a:cubicBezTo>
                  <a:pt x="1169699" y="0"/>
                  <a:pt x="1507068" y="337369"/>
                  <a:pt x="1507068" y="753534"/>
                </a:cubicBezTo>
                <a:cubicBezTo>
                  <a:pt x="1507068" y="1143689"/>
                  <a:pt x="1210552" y="1464589"/>
                  <a:pt x="830578" y="1503178"/>
                </a:cubicBezTo>
                <a:lnTo>
                  <a:pt x="753554" y="1507067"/>
                </a:lnTo>
                <a:lnTo>
                  <a:pt x="753514" y="1507067"/>
                </a:lnTo>
                <a:lnTo>
                  <a:pt x="676490" y="1503178"/>
                </a:lnTo>
                <a:cubicBezTo>
                  <a:pt x="296516" y="1464589"/>
                  <a:pt x="0" y="1143689"/>
                  <a:pt x="0" y="753534"/>
                </a:cubicBezTo>
                <a:cubicBezTo>
                  <a:pt x="0" y="337369"/>
                  <a:pt x="337369" y="0"/>
                  <a:pt x="7535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158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sz="2400" dirty="0">
              <a:solidFill>
                <a:srgbClr val="036AFF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4E2AFA1-F55A-DBFA-F2A8-7012E9F75CC2}"/>
              </a:ext>
            </a:extLst>
          </p:cNvPr>
          <p:cNvSpPr txBox="1"/>
          <p:nvPr/>
        </p:nvSpPr>
        <p:spPr>
          <a:xfrm>
            <a:off x="8343900" y="1510115"/>
            <a:ext cx="30956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CA" sz="2800" b="1" dirty="0">
              <a:solidFill>
                <a:schemeClr val="bg1"/>
              </a:solidFill>
            </a:endParaRPr>
          </a:p>
          <a:p>
            <a:r>
              <a:rPr lang="fr-CA" sz="3200" b="1" u="sng" dirty="0">
                <a:solidFill>
                  <a:srgbClr val="F75749"/>
                </a:solidFill>
              </a:rPr>
              <a:t>emploi.u</a:t>
            </a:r>
            <a:r>
              <a:rPr lang="fr-CA" sz="3200" b="1" u="sng" dirty="0">
                <a:solidFill>
                  <a:srgbClr val="F7574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qar.ca</a:t>
            </a:r>
            <a:endParaRPr lang="fr-CA" sz="3200" b="1" u="sng" dirty="0">
              <a:solidFill>
                <a:srgbClr val="F75749"/>
              </a:solidFill>
            </a:endParaRPr>
          </a:p>
          <a:p>
            <a:endParaRPr lang="fr-CA" sz="3200" b="1" dirty="0">
              <a:solidFill>
                <a:srgbClr val="FFC000"/>
              </a:solidFill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3FD07E8A-4B19-CEE7-9A98-3B2F95F20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278653" flipH="1">
            <a:off x="11064641" y="4961267"/>
            <a:ext cx="935524" cy="1205238"/>
          </a:xfrm>
          <a:prstGeom prst="rect">
            <a:avLst/>
          </a:prstGeom>
        </p:spPr>
      </p:pic>
      <p:pic>
        <p:nvPicPr>
          <p:cNvPr id="18" name="Image 17" descr="Une image contenant texte, logo, capture d’écran, Police&#10;&#10;Description générée automatiquement">
            <a:extLst>
              <a:ext uri="{FF2B5EF4-FFF2-40B4-BE49-F238E27FC236}">
                <a16:creationId xmlns:a16="http://schemas.microsoft.com/office/drawing/2014/main" id="{59B2D654-7919-9EB0-4EAE-62BD322DB0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9" r="2500" b="19255"/>
          <a:stretch/>
        </p:blipFill>
        <p:spPr>
          <a:xfrm>
            <a:off x="1466849" y="252500"/>
            <a:ext cx="9972675" cy="1614168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DCA7576D-263D-43DF-BA92-FFB15402EE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424072" y="-2213596"/>
            <a:ext cx="5281388" cy="520593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DCE4822-7482-806D-B82C-06FC31ACAA09}"/>
              </a:ext>
            </a:extLst>
          </p:cNvPr>
          <p:cNvSpPr txBox="1"/>
          <p:nvPr/>
        </p:nvSpPr>
        <p:spPr>
          <a:xfrm>
            <a:off x="1627659" y="2833286"/>
            <a:ext cx="957355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A" sz="3100" b="1" dirty="0">
                <a:solidFill>
                  <a:schemeClr val="bg1"/>
                </a:solidFill>
              </a:rPr>
              <a:t>Événements</a:t>
            </a:r>
          </a:p>
          <a:p>
            <a:pPr algn="l"/>
            <a:r>
              <a:rPr lang="fr-CA" sz="3100" b="1" dirty="0">
                <a:solidFill>
                  <a:schemeClr val="bg1"/>
                </a:solidFill>
              </a:rPr>
              <a:t>  </a:t>
            </a:r>
            <a:r>
              <a:rPr lang="fr-CA" sz="24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Événement carrière – au cœur du virage numérique: 29 janvier </a:t>
            </a:r>
            <a:br>
              <a:rPr lang="fr-CA" sz="2400" dirty="0">
                <a:solidFill>
                  <a:schemeClr val="bg1"/>
                </a:solidFill>
              </a:rPr>
            </a:br>
            <a:endParaRPr lang="fr-CA" sz="2400" b="1" dirty="0">
              <a:solidFill>
                <a:schemeClr val="bg1"/>
              </a:solidFill>
            </a:endParaRPr>
          </a:p>
          <a:p>
            <a:pPr algn="l"/>
            <a:r>
              <a:rPr lang="fr-CA" sz="3100" b="1" dirty="0">
                <a:solidFill>
                  <a:schemeClr val="bg1"/>
                </a:solidFill>
              </a:rPr>
              <a:t>Zone conseil</a:t>
            </a:r>
          </a:p>
          <a:p>
            <a:pPr algn="l"/>
            <a:r>
              <a:rPr lang="fr-CA" sz="3100" dirty="0">
                <a:solidFill>
                  <a:schemeClr val="bg1"/>
                </a:solidFill>
              </a:rPr>
              <a:t>  </a:t>
            </a:r>
            <a:r>
              <a:rPr lang="fr-CA" sz="2400" dirty="0">
                <a:solidFill>
                  <a:schemeClr val="bg1"/>
                </a:solidFill>
              </a:rPr>
              <a:t>Aide-mémoire: CV, lettres, entrevue, intégration en stage, offres, etc.</a:t>
            </a:r>
            <a:br>
              <a:rPr lang="fr-CA" sz="2400" dirty="0">
                <a:solidFill>
                  <a:schemeClr val="bg1"/>
                </a:solidFill>
              </a:rPr>
            </a:br>
            <a:endParaRPr lang="fr-CA" sz="3100" dirty="0">
              <a:solidFill>
                <a:schemeClr val="bg1"/>
              </a:solidFill>
            </a:endParaRPr>
          </a:p>
          <a:p>
            <a:pPr algn="l"/>
            <a:r>
              <a:rPr lang="fr-CA" sz="3100" b="1" dirty="0">
                <a:solidFill>
                  <a:schemeClr val="bg1"/>
                </a:solidFill>
              </a:rPr>
              <a:t>RDV individualisé</a:t>
            </a:r>
          </a:p>
          <a:p>
            <a:pPr algn="l"/>
            <a:r>
              <a:rPr lang="fr-CA" sz="3100" dirty="0">
                <a:solidFill>
                  <a:schemeClr val="bg1"/>
                </a:solidFill>
              </a:rPr>
              <a:t>  </a:t>
            </a:r>
            <a:r>
              <a:rPr lang="fr-CA" sz="2400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Nous joindre</a:t>
            </a:r>
            <a:endParaRPr lang="fr-CA" sz="2400" dirty="0">
              <a:solidFill>
                <a:schemeClr val="bg1"/>
              </a:solidFill>
            </a:endParaRPr>
          </a:p>
          <a:p>
            <a:pPr algn="l"/>
            <a:endParaRPr lang="fr-CA" sz="2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13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F661EA-8871-E1E8-D22D-BEFAA1E9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3646" y="1403312"/>
            <a:ext cx="4244707" cy="2813541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42263250-B629-0611-5D1A-56D7950B0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359858" y="-587749"/>
            <a:ext cx="5037884" cy="645090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E1571B2-2C90-F6AE-0FE6-336D1F664826}"/>
              </a:ext>
            </a:extLst>
          </p:cNvPr>
          <p:cNvSpPr txBox="1"/>
          <p:nvPr/>
        </p:nvSpPr>
        <p:spPr>
          <a:xfrm>
            <a:off x="1287427" y="4625841"/>
            <a:ext cx="9898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>
                <a:solidFill>
                  <a:schemeClr val="bg1"/>
                </a:solidFill>
              </a:rPr>
              <a:t>Une économie différente, un taux élevé d’emplois, des codes culturels différents,</a:t>
            </a:r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 des manières de trouver un emploi, l’utilisation de CV, des entrevues d’embauche…</a:t>
            </a:r>
          </a:p>
          <a:p>
            <a:pPr algn="ctr"/>
            <a:r>
              <a:rPr lang="fr-CA" sz="2000" dirty="0">
                <a:solidFill>
                  <a:srgbClr val="FFC000"/>
                </a:solidFill>
              </a:rPr>
              <a:t>Quelles différences observez-vous?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4E2AFA1-F55A-DBFA-F2A8-7012E9F75CC2}"/>
              </a:ext>
            </a:extLst>
          </p:cNvPr>
          <p:cNvSpPr txBox="1"/>
          <p:nvPr/>
        </p:nvSpPr>
        <p:spPr>
          <a:xfrm>
            <a:off x="281574" y="28643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solidFill>
                  <a:schemeClr val="bg1"/>
                </a:solidFill>
              </a:rPr>
              <a:t>Un autre territoire, une autre couleur!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F994A2-978E-7616-B344-8FC9D1DC8D16}"/>
              </a:ext>
            </a:extLst>
          </p:cNvPr>
          <p:cNvSpPr txBox="1"/>
          <p:nvPr/>
        </p:nvSpPr>
        <p:spPr>
          <a:xfrm>
            <a:off x="8652388" y="6657474"/>
            <a:ext cx="353961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800" dirty="0">
                <a:solidFill>
                  <a:srgbClr val="036A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▷ Tableau Carte du Monde Colorée sur Fond Blanc (tablodeco.fr)</a:t>
            </a:r>
            <a:endParaRPr lang="fr-CA" sz="800" dirty="0">
              <a:solidFill>
                <a:srgbClr val="036AFF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D264350-7898-3A4F-3694-25E1C91E75E6}"/>
              </a:ext>
            </a:extLst>
          </p:cNvPr>
          <p:cNvSpPr txBox="1"/>
          <p:nvPr/>
        </p:nvSpPr>
        <p:spPr>
          <a:xfrm>
            <a:off x="1146640" y="5476371"/>
            <a:ext cx="9898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fr-CA" sz="2000" dirty="0">
                <a:solidFill>
                  <a:schemeClr val="bg1"/>
                </a:solidFill>
              </a:rPr>
            </a:br>
            <a:r>
              <a:rPr lang="fr-CA" sz="2000" dirty="0">
                <a:solidFill>
                  <a:schemeClr val="bg1"/>
                </a:solidFill>
              </a:rPr>
              <a:t>Préparer un CV: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fr-CA" sz="2000" dirty="0">
                <a:solidFill>
                  <a:schemeClr val="bg1"/>
                </a:solidFill>
              </a:rPr>
              <a:t>un outil utile pour trouver un emploi;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fr-CA" sz="2000" dirty="0">
                <a:solidFill>
                  <a:schemeClr val="bg1"/>
                </a:solidFill>
              </a:rPr>
              <a:t>une manière de préparer sa carrière.</a:t>
            </a:r>
          </a:p>
        </p:txBody>
      </p:sp>
    </p:spTree>
    <p:extLst>
      <p:ext uri="{BB962C8B-B14F-4D97-AF65-F5344CB8AC3E}">
        <p14:creationId xmlns:p14="http://schemas.microsoft.com/office/powerpoint/2010/main" val="80251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2263250-B629-0611-5D1A-56D7950B0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748671" y="-135386"/>
            <a:ext cx="5314223" cy="680475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62FF971-3B41-CF69-E577-9F428A1E84DB}"/>
              </a:ext>
            </a:extLst>
          </p:cNvPr>
          <p:cNvSpPr txBox="1"/>
          <p:nvPr/>
        </p:nvSpPr>
        <p:spPr>
          <a:xfrm>
            <a:off x="4082142" y="3066531"/>
            <a:ext cx="810985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CA" sz="2600" b="1" dirty="0">
                <a:solidFill>
                  <a:schemeClr val="bg1"/>
                </a:solidFill>
              </a:rPr>
              <a:t>Quoi faire?	 	Quoi éviter?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70B89B4-03D3-168D-5D98-5E500FD222CA}"/>
              </a:ext>
            </a:extLst>
          </p:cNvPr>
          <p:cNvSpPr txBox="1"/>
          <p:nvPr/>
        </p:nvSpPr>
        <p:spPr>
          <a:xfrm>
            <a:off x="-1" y="6669365"/>
            <a:ext cx="65375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" dirty="0">
                <a:solidFill>
                  <a:schemeClr val="bg1"/>
                </a:solidFill>
              </a:rPr>
              <a:t>Image: https://emploi.uqar.ca/3-etapes-pour-mettre-a-jour-son-cv-a-luniversite/</a:t>
            </a:r>
            <a:endParaRPr lang="fr-CA" sz="800" b="1" dirty="0">
              <a:solidFill>
                <a:srgbClr val="036AFF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4AE7BCC-A43D-92AD-26A6-939F435F0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r="29254"/>
          <a:stretch/>
        </p:blipFill>
        <p:spPr bwMode="auto">
          <a:xfrm>
            <a:off x="-1" y="3401639"/>
            <a:ext cx="2383803" cy="222845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que 5" descr="Coche avec un remplissage uni">
            <a:extLst>
              <a:ext uri="{FF2B5EF4-FFF2-40B4-BE49-F238E27FC236}">
                <a16:creationId xmlns:a16="http://schemas.microsoft.com/office/drawing/2014/main" id="{768873BD-B440-85DF-7F3A-0A3848A4C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4215" y="2855552"/>
            <a:ext cx="914400" cy="91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F5D59A2-A3A6-A17E-2437-36A1A967903C}"/>
              </a:ext>
            </a:extLst>
          </p:cNvPr>
          <p:cNvSpPr txBox="1"/>
          <p:nvPr/>
        </p:nvSpPr>
        <p:spPr>
          <a:xfrm>
            <a:off x="6537545" y="2455893"/>
            <a:ext cx="17805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CA" sz="10900" dirty="0">
                <a:solidFill>
                  <a:schemeClr val="accent6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998BDC-B3A6-4796-4C4D-6FCEC291AB6C}"/>
              </a:ext>
            </a:extLst>
          </p:cNvPr>
          <p:cNvSpPr txBox="1"/>
          <p:nvPr/>
        </p:nvSpPr>
        <p:spPr>
          <a:xfrm rot="20955858">
            <a:off x="4514565" y="3453236"/>
            <a:ext cx="7537931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CA" sz="2000" b="1" dirty="0">
                <a:solidFill>
                  <a:schemeClr val="bg1"/>
                </a:solidFill>
              </a:rPr>
              <a:t>Que penser de :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CA" sz="1400" b="1" dirty="0">
                <a:solidFill>
                  <a:schemeClr val="bg1"/>
                </a:solidFill>
              </a:rPr>
              <a:t>Photo, état civil, âge, nationalité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CA" sz="1400" b="1" dirty="0">
                <a:solidFill>
                  <a:schemeClr val="bg1"/>
                </a:solidFill>
              </a:rPr>
              <a:t>Nombre de pages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CA" sz="1400" b="1" dirty="0">
                <a:solidFill>
                  <a:schemeClr val="bg1"/>
                </a:solidFill>
              </a:rPr>
              <a:t>Chronologie des événements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CA" sz="1400" b="1" dirty="0">
                <a:solidFill>
                  <a:schemeClr val="bg1"/>
                </a:solidFill>
              </a:rPr>
              <a:t>Qualité de la langue: erreurs, surutilisation des majuscules, sous-utilisation des accents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CA" sz="1400" b="1" dirty="0">
                <a:solidFill>
                  <a:schemeClr val="bg1"/>
                </a:solidFill>
              </a:rPr>
              <a:t>Utilisation des sigles et des parenthèses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CA" sz="1400" b="1" dirty="0">
                <a:solidFill>
                  <a:schemeClr val="bg1"/>
                </a:solidFill>
              </a:rPr>
              <a:t>Taille du papier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CA" sz="1400" b="1" dirty="0">
                <a:solidFill>
                  <a:schemeClr val="bg1"/>
                </a:solidFill>
              </a:rPr>
              <a:t>Couleurs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CA" sz="1400" b="1" dirty="0">
                <a:solidFill>
                  <a:schemeClr val="bg1"/>
                </a:solidFill>
              </a:rPr>
              <a:t>Noms des sections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CA" sz="1400" b="1" dirty="0">
                <a:solidFill>
                  <a:schemeClr val="bg1"/>
                </a:solidFill>
              </a:rPr>
              <a:t>Type de document, ex.: PDF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CA" sz="1400" b="1" dirty="0">
                <a:solidFill>
                  <a:schemeClr val="bg1"/>
                </a:solidFill>
              </a:rPr>
              <a:t>Recommandations (références)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fr-CA" sz="1400" b="1" dirty="0">
                <a:solidFill>
                  <a:schemeClr val="bg1"/>
                </a:solidFill>
              </a:rPr>
              <a:t>Suppression de diplômes et d’expérience / invention d’expériences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1A818C-F0A3-DE51-D20D-AC46E9F75B50}"/>
              </a:ext>
            </a:extLst>
          </p:cNvPr>
          <p:cNvSpPr txBox="1"/>
          <p:nvPr/>
        </p:nvSpPr>
        <p:spPr>
          <a:xfrm>
            <a:off x="3095731" y="1290438"/>
            <a:ext cx="9096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b="1" dirty="0">
                <a:solidFill>
                  <a:schemeClr val="bg1"/>
                </a:solidFill>
              </a:rPr>
              <a:t>Que signifie: </a:t>
            </a:r>
            <a:r>
              <a:rPr lang="fr-CA" sz="3000" b="1" dirty="0">
                <a:solidFill>
                  <a:srgbClr val="FFC000"/>
                </a:solidFill>
              </a:rPr>
              <a:t>CV</a:t>
            </a:r>
            <a:r>
              <a:rPr lang="fr-CA" sz="3000" b="1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FE7F7D4-8F58-1330-5FA7-98CC43FCABCC}"/>
              </a:ext>
            </a:extLst>
          </p:cNvPr>
          <p:cNvSpPr txBox="1"/>
          <p:nvPr/>
        </p:nvSpPr>
        <p:spPr>
          <a:xfrm>
            <a:off x="3095730" y="2203129"/>
            <a:ext cx="9096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b="1" dirty="0">
                <a:solidFill>
                  <a:schemeClr val="bg1"/>
                </a:solidFill>
              </a:rPr>
              <a:t>Quelles sont les bonnes pratiques?</a:t>
            </a:r>
          </a:p>
        </p:txBody>
      </p:sp>
    </p:spTree>
    <p:extLst>
      <p:ext uri="{BB962C8B-B14F-4D97-AF65-F5344CB8AC3E}">
        <p14:creationId xmlns:p14="http://schemas.microsoft.com/office/powerpoint/2010/main" val="386914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-24045"/>
            <a:ext cx="12192000" cy="6858000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sz="9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886AD5-A0AF-2DA8-4821-5DC550D45798}"/>
              </a:ext>
            </a:extLst>
          </p:cNvPr>
          <p:cNvSpPr txBox="1"/>
          <p:nvPr/>
        </p:nvSpPr>
        <p:spPr>
          <a:xfrm>
            <a:off x="160421" y="860104"/>
            <a:ext cx="12192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CA" altLang="fr-FR" sz="3200" b="1" dirty="0">
                <a:solidFill>
                  <a:srgbClr val="FFC000"/>
                </a:solidFill>
              </a:rPr>
              <a:t>Personnalisez votre démarche!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CA" altLang="fr-FR" sz="2400" b="1" dirty="0">
              <a:solidFill>
                <a:srgbClr val="FFC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CA" altLang="fr-FR" sz="2500" b="1" dirty="0">
                <a:solidFill>
                  <a:schemeClr val="bg1"/>
                </a:solidFill>
              </a:rPr>
              <a:t>Quels liens existent entre l’employeur, le poste et vous?</a:t>
            </a:r>
          </a:p>
        </p:txBody>
      </p:sp>
      <p:pic>
        <p:nvPicPr>
          <p:cNvPr id="23" name="Graphique 22">
            <a:extLst>
              <a:ext uri="{FF2B5EF4-FFF2-40B4-BE49-F238E27FC236}">
                <a16:creationId xmlns:a16="http://schemas.microsoft.com/office/drawing/2014/main" id="{2CAA08C4-072B-2586-8307-ED3C2212E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25142" y="-1397827"/>
            <a:ext cx="4356149" cy="4293913"/>
          </a:xfrm>
          <a:prstGeom prst="rect">
            <a:avLst/>
          </a:prstGeom>
        </p:spPr>
      </p:pic>
      <p:pic>
        <p:nvPicPr>
          <p:cNvPr id="18" name="Image 17" descr="Négociation pour les entreprises">
            <a:extLst>
              <a:ext uri="{FF2B5EF4-FFF2-40B4-BE49-F238E27FC236}">
                <a16:creationId xmlns:a16="http://schemas.microsoft.com/office/drawing/2014/main" id="{7A33BF24-8F3E-F2E3-D335-7D92CA9FD1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5" r="17640"/>
          <a:stretch/>
        </p:blipFill>
        <p:spPr>
          <a:xfrm rot="21092688">
            <a:off x="4565719" y="2298109"/>
            <a:ext cx="3060560" cy="2976799"/>
          </a:xfrm>
          <a:prstGeom prst="flowChartConnector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A177A8D-63F2-A358-DAA2-38BCE3EC1803}"/>
              </a:ext>
            </a:extLst>
          </p:cNvPr>
          <p:cNvSpPr txBox="1"/>
          <p:nvPr/>
        </p:nvSpPr>
        <p:spPr>
          <a:xfrm>
            <a:off x="1349638" y="3438504"/>
            <a:ext cx="30533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CA" altLang="fr-FR" sz="2500" dirty="0">
                <a:solidFill>
                  <a:schemeClr val="bg1"/>
                </a:solidFill>
              </a:rPr>
              <a:t>L’employeur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CA" altLang="fr-FR" sz="2500" dirty="0">
                <a:solidFill>
                  <a:schemeClr val="bg1"/>
                </a:solidFill>
              </a:rPr>
              <a:t>Le poste convoité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695CA2B-0F86-D972-7EB1-E60363078DB2}"/>
              </a:ext>
            </a:extLst>
          </p:cNvPr>
          <p:cNvSpPr txBox="1"/>
          <p:nvPr/>
        </p:nvSpPr>
        <p:spPr>
          <a:xfrm>
            <a:off x="7828495" y="2896086"/>
            <a:ext cx="423600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CA" altLang="fr-FR" sz="2500" dirty="0">
                <a:solidFill>
                  <a:schemeClr val="bg1"/>
                </a:solidFill>
              </a:rPr>
              <a:t>Vos compétences et vos intérêts mises en œuvre : </a:t>
            </a:r>
            <a:br>
              <a:rPr lang="fr-CA" altLang="fr-FR" sz="2500" dirty="0">
                <a:solidFill>
                  <a:schemeClr val="bg1"/>
                </a:solidFill>
              </a:rPr>
            </a:br>
            <a:r>
              <a:rPr lang="fr-CA" altLang="fr-FR" sz="2500" dirty="0">
                <a:solidFill>
                  <a:schemeClr val="bg1"/>
                </a:solidFill>
              </a:rPr>
              <a:t>- Savoirs: formations…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CA" altLang="fr-FR" sz="2500" dirty="0">
                <a:solidFill>
                  <a:schemeClr val="bg1"/>
                </a:solidFill>
              </a:rPr>
              <a:t>- Savoir-faire: expériences…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CA" altLang="fr-FR" sz="2500" dirty="0">
                <a:solidFill>
                  <a:schemeClr val="bg1"/>
                </a:solidFill>
              </a:rPr>
              <a:t>- Savoir-être: vos interactions… </a:t>
            </a:r>
          </a:p>
        </p:txBody>
      </p:sp>
    </p:spTree>
    <p:extLst>
      <p:ext uri="{BB962C8B-B14F-4D97-AF65-F5344CB8AC3E}">
        <p14:creationId xmlns:p14="http://schemas.microsoft.com/office/powerpoint/2010/main" val="4193720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2263250-B629-0611-5D1A-56D7950B0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813653" y="-48335"/>
            <a:ext cx="5431303" cy="695466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4E2AFA1-F55A-DBFA-F2A8-7012E9F75CC2}"/>
              </a:ext>
            </a:extLst>
          </p:cNvPr>
          <p:cNvSpPr txBox="1"/>
          <p:nvPr/>
        </p:nvSpPr>
        <p:spPr>
          <a:xfrm>
            <a:off x="2746408" y="1265867"/>
            <a:ext cx="9509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solidFill>
                  <a:srgbClr val="FFC000"/>
                </a:solidFill>
              </a:rPr>
              <a:t>Le Curriculum vitae (</a:t>
            </a:r>
            <a:r>
              <a:rPr lang="fr-CA" sz="4000" b="1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CV</a:t>
            </a:r>
            <a:r>
              <a:rPr lang="fr-CA" sz="4000" b="1" dirty="0">
                <a:solidFill>
                  <a:srgbClr val="FFC000"/>
                </a:solidFill>
              </a:rPr>
              <a:t>) en 3 étapes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26BE573-0D02-4B8A-E4FB-237CA77E0C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743" t="28330" r="31053" b="26634"/>
          <a:stretch/>
        </p:blipFill>
        <p:spPr>
          <a:xfrm rot="286788">
            <a:off x="10311434" y="5039360"/>
            <a:ext cx="1357790" cy="1789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8ACE4C9-5654-ECCF-203F-0477414A11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900" t="28533" r="31500" b="26270"/>
          <a:stretch/>
        </p:blipFill>
        <p:spPr>
          <a:xfrm rot="21055455">
            <a:off x="6738128" y="4496018"/>
            <a:ext cx="1707008" cy="233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62FF971-3B41-CF69-E577-9F428A1E84DB}"/>
              </a:ext>
            </a:extLst>
          </p:cNvPr>
          <p:cNvSpPr txBox="1"/>
          <p:nvPr/>
        </p:nvSpPr>
        <p:spPr>
          <a:xfrm>
            <a:off x="3355982" y="2240640"/>
            <a:ext cx="909768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fr-CA" sz="2500" b="1" dirty="0">
                <a:solidFill>
                  <a:schemeClr val="bg1"/>
                </a:solidFill>
              </a:rPr>
              <a:t>Choisissez votre format de CV;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CA" sz="2500" b="1" dirty="0">
                <a:solidFill>
                  <a:schemeClr val="bg1"/>
                </a:solidFill>
              </a:rPr>
              <a:t>Préparez un CV qui est en lien avec le poste souhaité;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CA" sz="2500" b="1" dirty="0">
                <a:solidFill>
                  <a:schemeClr val="bg1"/>
                </a:solidFill>
              </a:rPr>
              <a:t>Structurez votre CV et déterminez l’information à inscrire.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D416FD-16BD-2E75-86A7-011487B9A1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705" t="28813" r="31172" b="26236"/>
          <a:stretch/>
        </p:blipFill>
        <p:spPr>
          <a:xfrm rot="21333626">
            <a:off x="8580027" y="4780827"/>
            <a:ext cx="1528331" cy="2021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A0A0F6E-A5BC-AE9A-3367-D2A60C7048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47621">
            <a:off x="2416151" y="4156601"/>
            <a:ext cx="2115013" cy="2616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D6F8DDA-2571-8802-EBE2-598937A1AE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8" t="3614" r="532" b="2555"/>
          <a:stretch/>
        </p:blipFill>
        <p:spPr>
          <a:xfrm rot="20848346">
            <a:off x="156326" y="3577316"/>
            <a:ext cx="2308950" cy="28455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ED944A0-C0F3-A47F-588C-54DB101137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14802">
            <a:off x="4559755" y="4497628"/>
            <a:ext cx="1860418" cy="241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94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2263250-B629-0611-5D1A-56D7950B0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60811" y="-221133"/>
            <a:ext cx="3395145" cy="434741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4E2AFA1-F55A-DBFA-F2A8-7012E9F75CC2}"/>
              </a:ext>
            </a:extLst>
          </p:cNvPr>
          <p:cNvSpPr txBox="1"/>
          <p:nvPr/>
        </p:nvSpPr>
        <p:spPr>
          <a:xfrm>
            <a:off x="108490" y="3919342"/>
            <a:ext cx="98423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ü"/>
            </a:pPr>
            <a:endParaRPr lang="fr-CA" sz="2200" b="1" dirty="0">
              <a:solidFill>
                <a:schemeClr val="bg1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CA" sz="2200" b="1" dirty="0">
                <a:solidFill>
                  <a:schemeClr val="bg1"/>
                </a:solidFill>
              </a:rPr>
              <a:t>Vos coordonnées sont-elles complètes?</a:t>
            </a:r>
          </a:p>
          <a:p>
            <a:pPr algn="ctr"/>
            <a:endParaRPr lang="fr-CA" sz="4000" b="1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0EF0A15-BCD6-1EE2-58B4-2B02EECF2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" t="3614" r="532" b="2555"/>
          <a:stretch/>
        </p:blipFill>
        <p:spPr>
          <a:xfrm rot="20848346">
            <a:off x="7473868" y="302820"/>
            <a:ext cx="6099978" cy="7517714"/>
          </a:xfrm>
          <a:prstGeom prst="rect">
            <a:avLst/>
          </a:prstGeom>
        </p:spPr>
      </p:pic>
      <p:pic>
        <p:nvPicPr>
          <p:cNvPr id="21" name="Graphique 20" descr="Loupe avec un remplissage uni">
            <a:extLst>
              <a:ext uri="{FF2B5EF4-FFF2-40B4-BE49-F238E27FC236}">
                <a16:creationId xmlns:a16="http://schemas.microsoft.com/office/drawing/2014/main" id="{CD2491C3-0ACE-52A9-1183-AB578D4BE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360403" flipH="1">
            <a:off x="7379573" y="4317822"/>
            <a:ext cx="3383616" cy="327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6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-48336"/>
            <a:ext cx="12192000" cy="6906335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2263250-B629-0611-5D1A-56D7950B0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715652" y="-96668"/>
            <a:ext cx="3558335" cy="455637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4E2AFA1-F55A-DBFA-F2A8-7012E9F75CC2}"/>
              </a:ext>
            </a:extLst>
          </p:cNvPr>
          <p:cNvSpPr txBox="1"/>
          <p:nvPr/>
        </p:nvSpPr>
        <p:spPr>
          <a:xfrm>
            <a:off x="5197642" y="-96668"/>
            <a:ext cx="82135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ü"/>
            </a:pPr>
            <a:endParaRPr lang="fr-CA" sz="2200" b="1" dirty="0">
              <a:solidFill>
                <a:schemeClr val="bg1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CA" sz="2200" b="1" dirty="0">
                <a:solidFill>
                  <a:schemeClr val="bg1"/>
                </a:solidFill>
              </a:rPr>
              <a:t>Avez-vous inscrit vos titres de diplômes et leurs </a:t>
            </a:r>
            <a:br>
              <a:rPr lang="fr-CA" sz="2200" b="1" dirty="0">
                <a:solidFill>
                  <a:schemeClr val="bg1"/>
                </a:solidFill>
              </a:rPr>
            </a:br>
            <a:r>
              <a:rPr lang="fr-CA" sz="2200" b="1" dirty="0">
                <a:solidFill>
                  <a:schemeClr val="bg1"/>
                </a:solidFill>
              </a:rPr>
              <a:t>« traductions »? </a:t>
            </a:r>
            <a:r>
              <a:rPr lang="fr-CA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Comparaison des systèmes scolaires - Québec en tête</a:t>
            </a:r>
            <a:endParaRPr lang="fr-CA" sz="1200" b="1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B8FB225-CF71-E6B6-FA30-41BF56E084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" t="3614" r="532" b="2555"/>
          <a:stretch/>
        </p:blipFill>
        <p:spPr>
          <a:xfrm rot="20848346">
            <a:off x="-2266867" y="-437626"/>
            <a:ext cx="9353339" cy="11527210"/>
          </a:xfrm>
          <a:prstGeom prst="rect">
            <a:avLst/>
          </a:prstGeom>
        </p:spPr>
      </p:pic>
      <p:pic>
        <p:nvPicPr>
          <p:cNvPr id="8" name="Graphique 7" descr="Loupe avec un remplissage uni">
            <a:extLst>
              <a:ext uri="{FF2B5EF4-FFF2-40B4-BE49-F238E27FC236}">
                <a16:creationId xmlns:a16="http://schemas.microsoft.com/office/drawing/2014/main" id="{F374FD3D-8051-14FC-0794-7711B748C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72979" y="1093960"/>
            <a:ext cx="6220325" cy="62203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10C259-30C2-6DB2-07B4-6A6400D6AF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2550" y="1011328"/>
            <a:ext cx="5204072" cy="564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9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457C2-5DC9-54CB-D99C-082DA507AD86}"/>
              </a:ext>
            </a:extLst>
          </p:cNvPr>
          <p:cNvSpPr/>
          <p:nvPr/>
        </p:nvSpPr>
        <p:spPr>
          <a:xfrm>
            <a:off x="0" y="-48336"/>
            <a:ext cx="12192000" cy="6906335"/>
          </a:xfrm>
          <a:prstGeom prst="rect">
            <a:avLst/>
          </a:prstGeom>
          <a:solidFill>
            <a:srgbClr val="036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2263250-B629-0611-5D1A-56D7950B0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715652" y="-96668"/>
            <a:ext cx="3558335" cy="455637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4E2AFA1-F55A-DBFA-F2A8-7012E9F75CC2}"/>
              </a:ext>
            </a:extLst>
          </p:cNvPr>
          <p:cNvSpPr txBox="1"/>
          <p:nvPr/>
        </p:nvSpPr>
        <p:spPr>
          <a:xfrm>
            <a:off x="3866147" y="59787"/>
            <a:ext cx="832585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ü"/>
            </a:pPr>
            <a:endParaRPr lang="fr-CA" sz="2200" b="1" dirty="0">
              <a:solidFill>
                <a:schemeClr val="bg1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CA" sz="2200" b="1" dirty="0">
                <a:solidFill>
                  <a:schemeClr val="bg1"/>
                </a:solidFill>
              </a:rPr>
              <a:t>Vos informations sont-elles inscrites de manière uniforme?</a:t>
            </a:r>
            <a:br>
              <a:rPr lang="fr-CA" sz="2200" b="1" dirty="0">
                <a:solidFill>
                  <a:schemeClr val="bg1"/>
                </a:solidFill>
              </a:rPr>
            </a:br>
            <a:endParaRPr lang="fr-CA" sz="2200" b="1" dirty="0">
              <a:solidFill>
                <a:schemeClr val="bg1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1"/>
                </a:solidFill>
              </a:rPr>
              <a:t>Titre</a:t>
            </a:r>
            <a:r>
              <a:rPr lang="fr-CA" dirty="0">
                <a:solidFill>
                  <a:schemeClr val="bg1"/>
                </a:solidFill>
              </a:rPr>
              <a:t> du </a:t>
            </a:r>
            <a:r>
              <a:rPr lang="fr-CA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diplôme</a:t>
            </a:r>
            <a:r>
              <a:rPr lang="fr-CA" dirty="0">
                <a:solidFill>
                  <a:schemeClr val="bg1"/>
                </a:solidFill>
              </a:rPr>
              <a:t> / du poste occupé / du projet </a:t>
            </a:r>
            <a:br>
              <a:rPr lang="fr-CA" dirty="0">
                <a:solidFill>
                  <a:schemeClr val="bg1"/>
                </a:solidFill>
              </a:rPr>
            </a:br>
            <a:endParaRPr lang="fr-CA" dirty="0">
              <a:solidFill>
                <a:schemeClr val="bg1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1"/>
                </a:solidFill>
              </a:rPr>
              <a:t>Date simplifiée </a:t>
            </a:r>
            <a:r>
              <a:rPr lang="fr-CA" dirty="0">
                <a:solidFill>
                  <a:schemeClr val="bg1"/>
                </a:solidFill>
              </a:rPr>
              <a:t>(ex. 20XX – 20XX | Été 20XX | 20XX – …)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fr-CA" sz="2200" b="1" dirty="0">
              <a:solidFill>
                <a:schemeClr val="bg1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1"/>
                </a:solidFill>
              </a:rPr>
              <a:t>Nom de l’organisation</a:t>
            </a:r>
            <a:r>
              <a:rPr lang="fr-CA" dirty="0">
                <a:solidFill>
                  <a:schemeClr val="bg1"/>
                </a:solidFill>
              </a:rPr>
              <a:t>, </a:t>
            </a:r>
            <a:r>
              <a:rPr lang="fr-CA" sz="2200" b="1" dirty="0">
                <a:solidFill>
                  <a:schemeClr val="bg1"/>
                </a:solidFill>
              </a:rPr>
              <a:t>ville</a:t>
            </a:r>
            <a:r>
              <a:rPr lang="fr-CA" dirty="0">
                <a:solidFill>
                  <a:schemeClr val="bg1"/>
                </a:solidFill>
              </a:rPr>
              <a:t> ou </a:t>
            </a:r>
            <a:r>
              <a:rPr lang="fr-CA" sz="2200" b="1" dirty="0">
                <a:solidFill>
                  <a:schemeClr val="bg1"/>
                </a:solidFill>
              </a:rPr>
              <a:t>pays</a:t>
            </a:r>
            <a:br>
              <a:rPr lang="fr-CA" sz="2200" b="1" dirty="0">
                <a:solidFill>
                  <a:schemeClr val="bg1"/>
                </a:solidFill>
              </a:rPr>
            </a:br>
            <a:endParaRPr lang="fr-CA" sz="2200" b="1" dirty="0">
              <a:solidFill>
                <a:schemeClr val="bg1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1"/>
                </a:solidFill>
              </a:rPr>
              <a:t>Description</a:t>
            </a:r>
            <a:r>
              <a:rPr lang="fr-CA" dirty="0">
                <a:solidFill>
                  <a:schemeClr val="bg1"/>
                </a:solidFill>
              </a:rPr>
              <a:t> de ce que vous avez accompli, dans un style télégraphique (avec des puces) en débutant les énoncés par des verbes à l’infinitif.</a:t>
            </a:r>
          </a:p>
          <a:p>
            <a:pPr algn="ctr"/>
            <a:endParaRPr lang="fr-CA" sz="4000" b="1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B8FB225-CF71-E6B6-FA30-41BF56E084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" t="3614" r="532" b="2555"/>
          <a:stretch/>
        </p:blipFill>
        <p:spPr>
          <a:xfrm rot="20848346">
            <a:off x="-1118110" y="-502105"/>
            <a:ext cx="6099978" cy="7517714"/>
          </a:xfrm>
          <a:prstGeom prst="rect">
            <a:avLst/>
          </a:prstGeom>
        </p:spPr>
      </p:pic>
      <p:pic>
        <p:nvPicPr>
          <p:cNvPr id="8" name="Graphique 7" descr="Loupe avec un remplissage uni">
            <a:extLst>
              <a:ext uri="{FF2B5EF4-FFF2-40B4-BE49-F238E27FC236}">
                <a16:creationId xmlns:a16="http://schemas.microsoft.com/office/drawing/2014/main" id="{F374FD3D-8051-14FC-0794-7711B748C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082" y="2444387"/>
            <a:ext cx="4778457" cy="477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074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UQAR">
      <a:dk1>
        <a:srgbClr val="12368C"/>
      </a:dk1>
      <a:lt1>
        <a:sysClr val="window" lastClr="FFFFFF"/>
      </a:lt1>
      <a:dk2>
        <a:srgbClr val="12368C"/>
      </a:dk2>
      <a:lt2>
        <a:srgbClr val="FFFFFF"/>
      </a:lt2>
      <a:accent1>
        <a:srgbClr val="12368C"/>
      </a:accent1>
      <a:accent2>
        <a:srgbClr val="036AFF"/>
      </a:accent2>
      <a:accent3>
        <a:srgbClr val="A9CDE4"/>
      </a:accent3>
      <a:accent4>
        <a:srgbClr val="FF6D28"/>
      </a:accent4>
      <a:accent5>
        <a:srgbClr val="89CFDE"/>
      </a:accent5>
      <a:accent6>
        <a:srgbClr val="E55E58"/>
      </a:accent6>
      <a:hlink>
        <a:srgbClr val="036AFF"/>
      </a:hlink>
      <a:folHlink>
        <a:srgbClr val="A9CD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5400" b="1" dirty="0" smtClean="0">
            <a:solidFill>
              <a:srgbClr val="036A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TM04033929[[fn=Ardoise]]</Template>
  <TotalTime>19033</TotalTime>
  <Words>589</Words>
  <Application>Microsoft Office PowerPoint</Application>
  <PresentationFormat>Grand écran</PresentationFormat>
  <Paragraphs>104</Paragraphs>
  <Slides>15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HK Grotesk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Bernatchez Maya</dc:creator>
  <cp:lastModifiedBy>Morin Marie-Pascale</cp:lastModifiedBy>
  <cp:revision>79</cp:revision>
  <dcterms:created xsi:type="dcterms:W3CDTF">2023-05-25T16:02:55Z</dcterms:created>
  <dcterms:modified xsi:type="dcterms:W3CDTF">2024-11-06T21:11:34Z</dcterms:modified>
</cp:coreProperties>
</file>